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8" r:id="rId1"/>
  </p:sldMasterIdLst>
  <p:notesMasterIdLst>
    <p:notesMasterId r:id="rId21"/>
  </p:notesMasterIdLst>
  <p:handoutMasterIdLst>
    <p:handoutMasterId r:id="rId22"/>
  </p:handoutMasterIdLst>
  <p:sldIdLst>
    <p:sldId id="256" r:id="rId2"/>
    <p:sldId id="295" r:id="rId3"/>
    <p:sldId id="297" r:id="rId4"/>
    <p:sldId id="299" r:id="rId5"/>
    <p:sldId id="284" r:id="rId6"/>
    <p:sldId id="285" r:id="rId7"/>
    <p:sldId id="291" r:id="rId8"/>
    <p:sldId id="293" r:id="rId9"/>
    <p:sldId id="292" r:id="rId10"/>
    <p:sldId id="257" r:id="rId11"/>
    <p:sldId id="286" r:id="rId12"/>
    <p:sldId id="288" r:id="rId13"/>
    <p:sldId id="289" r:id="rId14"/>
    <p:sldId id="287" r:id="rId15"/>
    <p:sldId id="282" r:id="rId16"/>
    <p:sldId id="280" r:id="rId17"/>
    <p:sldId id="298" r:id="rId18"/>
    <p:sldId id="281" r:id="rId19"/>
    <p:sldId id="268" r:id="rId20"/>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3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3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3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3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4072">
          <p15:clr>
            <a:srgbClr val="A4A3A4"/>
          </p15:clr>
        </p15:guide>
        <p15:guide id="2" pos="2880">
          <p15:clr>
            <a:srgbClr val="A4A3A4"/>
          </p15:clr>
        </p15:guide>
      </p15:sldGuideLst>
    </p:ext>
    <p:ext uri="{2D200454-40CA-4A62-9FC3-DE9A4176ACB9}">
      <p15:notesGuideLst xmlns:p15="http://schemas.microsoft.com/office/powerpoint/2012/main" xmlns="">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6A3"/>
    <a:srgbClr val="0354A6"/>
    <a:srgbClr val="9AC0D2"/>
    <a:srgbClr val="BFC6B8"/>
    <a:srgbClr val="0355A0"/>
    <a:srgbClr val="145B99"/>
    <a:srgbClr val="0155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B4EBD-E1E7-42BF-841B-C8D01E0385BC}" v="192" dt="2021-03-11T23:38:52.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14" autoAdjust="0"/>
    <p:restoredTop sz="95407" autoAdjust="0"/>
  </p:normalViewPr>
  <p:slideViewPr>
    <p:cSldViewPr snapToGrid="0">
      <p:cViewPr>
        <p:scale>
          <a:sx n="77" d="100"/>
          <a:sy n="77" d="100"/>
        </p:scale>
        <p:origin x="-1356" y="198"/>
      </p:cViewPr>
      <p:guideLst>
        <p:guide orient="horz" pos="4072"/>
        <p:guide pos="2880"/>
      </p:guideLst>
    </p:cSldViewPr>
  </p:slideViewPr>
  <p:outlineViewPr>
    <p:cViewPr>
      <p:scale>
        <a:sx n="33" d="100"/>
        <a:sy n="33" d="100"/>
      </p:scale>
      <p:origin x="0" y="1376"/>
    </p:cViewPr>
  </p:outlineViewPr>
  <p:notesTextViewPr>
    <p:cViewPr>
      <p:scale>
        <a:sx n="3" d="2"/>
        <a:sy n="3" d="2"/>
      </p:scale>
      <p:origin x="0" y="0"/>
    </p:cViewPr>
  </p:notesTextViewPr>
  <p:sorterViewPr>
    <p:cViewPr>
      <p:scale>
        <a:sx n="50" d="100"/>
        <a:sy n="50" d="100"/>
      </p:scale>
      <p:origin x="0" y="0"/>
    </p:cViewPr>
  </p:sorterViewPr>
  <p:notesViewPr>
    <p:cSldViewPr snapToGrid="0">
      <p:cViewPr>
        <p:scale>
          <a:sx n="100" d="100"/>
          <a:sy n="100" d="100"/>
        </p:scale>
        <p:origin x="3504" y="-43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amburg" userId="23a8a962dab09dd4" providerId="LiveId" clId="{3FEB4EBD-E1E7-42BF-841B-C8D01E0385BC}"/>
    <pc:docChg chg="undo custSel addSld modSld">
      <pc:chgData name="David Bamburg" userId="23a8a962dab09dd4" providerId="LiveId" clId="{3FEB4EBD-E1E7-42BF-841B-C8D01E0385BC}" dt="2021-03-11T23:38:52.133" v="282" actId="20577"/>
      <pc:docMkLst>
        <pc:docMk/>
      </pc:docMkLst>
      <pc:sldChg chg="modSp">
        <pc:chgData name="David Bamburg" userId="23a8a962dab09dd4" providerId="LiveId" clId="{3FEB4EBD-E1E7-42BF-841B-C8D01E0385BC}" dt="2021-03-11T22:44:59.393" v="18" actId="20577"/>
        <pc:sldMkLst>
          <pc:docMk/>
          <pc:sldMk cId="0" sldId="256"/>
        </pc:sldMkLst>
        <pc:spChg chg="mod">
          <ac:chgData name="David Bamburg" userId="23a8a962dab09dd4" providerId="LiveId" clId="{3FEB4EBD-E1E7-42BF-841B-C8D01E0385BC}" dt="2021-03-11T22:44:59.393" v="18" actId="20577"/>
          <ac:spMkLst>
            <pc:docMk/>
            <pc:sldMk cId="0" sldId="256"/>
            <ac:spMk id="8" creationId="{00000000-0000-0000-0000-000000000000}"/>
          </ac:spMkLst>
        </pc:spChg>
      </pc:sldChg>
      <pc:sldChg chg="modSp">
        <pc:chgData name="David Bamburg" userId="23a8a962dab09dd4" providerId="LiveId" clId="{3FEB4EBD-E1E7-42BF-841B-C8D01E0385BC}" dt="2021-03-11T23:33:20.904" v="279" actId="20577"/>
        <pc:sldMkLst>
          <pc:docMk/>
          <pc:sldMk cId="2392731659" sldId="271"/>
        </pc:sldMkLst>
        <pc:spChg chg="mod">
          <ac:chgData name="David Bamburg" userId="23a8a962dab09dd4" providerId="LiveId" clId="{3FEB4EBD-E1E7-42BF-841B-C8D01E0385BC}" dt="2021-03-11T23:33:20.904" v="279" actId="20577"/>
          <ac:spMkLst>
            <pc:docMk/>
            <pc:sldMk cId="2392731659" sldId="271"/>
            <ac:spMk id="5" creationId="{00000000-0000-0000-0000-000000000000}"/>
          </ac:spMkLst>
        </pc:spChg>
      </pc:sldChg>
      <pc:sldChg chg="modSp">
        <pc:chgData name="David Bamburg" userId="23a8a962dab09dd4" providerId="LiveId" clId="{3FEB4EBD-E1E7-42BF-841B-C8D01E0385BC}" dt="2021-03-11T22:47:55.542" v="42" actId="20577"/>
        <pc:sldMkLst>
          <pc:docMk/>
          <pc:sldMk cId="961035427" sldId="272"/>
        </pc:sldMkLst>
        <pc:spChg chg="mod">
          <ac:chgData name="David Bamburg" userId="23a8a962dab09dd4" providerId="LiveId" clId="{3FEB4EBD-E1E7-42BF-841B-C8D01E0385BC}" dt="2021-03-11T22:47:55.542" v="42" actId="20577"/>
          <ac:spMkLst>
            <pc:docMk/>
            <pc:sldMk cId="961035427" sldId="272"/>
            <ac:spMk id="17410" creationId="{00000000-0000-0000-0000-000000000000}"/>
          </ac:spMkLst>
        </pc:spChg>
      </pc:sldChg>
      <pc:sldChg chg="modSp">
        <pc:chgData name="David Bamburg" userId="23a8a962dab09dd4" providerId="LiveId" clId="{3FEB4EBD-E1E7-42BF-841B-C8D01E0385BC}" dt="2021-03-11T23:00:49.174" v="68"/>
        <pc:sldMkLst>
          <pc:docMk/>
          <pc:sldMk cId="1604910765" sldId="275"/>
        </pc:sldMkLst>
        <pc:spChg chg="mod">
          <ac:chgData name="David Bamburg" userId="23a8a962dab09dd4" providerId="LiveId" clId="{3FEB4EBD-E1E7-42BF-841B-C8D01E0385BC}" dt="2021-03-11T22:56:41.592" v="66"/>
          <ac:spMkLst>
            <pc:docMk/>
            <pc:sldMk cId="1604910765" sldId="275"/>
            <ac:spMk id="4" creationId="{00000000-0000-0000-0000-000000000000}"/>
          </ac:spMkLst>
        </pc:spChg>
        <pc:spChg chg="mod">
          <ac:chgData name="David Bamburg" userId="23a8a962dab09dd4" providerId="LiveId" clId="{3FEB4EBD-E1E7-42BF-841B-C8D01E0385BC}" dt="2021-03-11T23:00:49.174" v="68"/>
          <ac:spMkLst>
            <pc:docMk/>
            <pc:sldMk cId="1604910765" sldId="275"/>
            <ac:spMk id="8" creationId="{00000000-0000-0000-0000-000000000000}"/>
          </ac:spMkLst>
        </pc:spChg>
      </pc:sldChg>
      <pc:sldChg chg="modSp">
        <pc:chgData name="David Bamburg" userId="23a8a962dab09dd4" providerId="LiveId" clId="{3FEB4EBD-E1E7-42BF-841B-C8D01E0385BC}" dt="2021-03-11T23:03:03.162" v="75" actId="114"/>
        <pc:sldMkLst>
          <pc:docMk/>
          <pc:sldMk cId="56467375" sldId="276"/>
        </pc:sldMkLst>
        <pc:spChg chg="mod">
          <ac:chgData name="David Bamburg" userId="23a8a962dab09dd4" providerId="LiveId" clId="{3FEB4EBD-E1E7-42BF-841B-C8D01E0385BC}" dt="2021-03-11T23:03:03.162" v="75" actId="114"/>
          <ac:spMkLst>
            <pc:docMk/>
            <pc:sldMk cId="56467375" sldId="276"/>
            <ac:spMk id="4" creationId="{00000000-0000-0000-0000-000000000000}"/>
          </ac:spMkLst>
        </pc:spChg>
      </pc:sldChg>
      <pc:sldChg chg="modSp">
        <pc:chgData name="David Bamburg" userId="23a8a962dab09dd4" providerId="LiveId" clId="{3FEB4EBD-E1E7-42BF-841B-C8D01E0385BC}" dt="2021-03-11T23:37:18.181" v="280" actId="313"/>
        <pc:sldMkLst>
          <pc:docMk/>
          <pc:sldMk cId="3301014495" sldId="277"/>
        </pc:sldMkLst>
        <pc:spChg chg="mod">
          <ac:chgData name="David Bamburg" userId="23a8a962dab09dd4" providerId="LiveId" clId="{3FEB4EBD-E1E7-42BF-841B-C8D01E0385BC}" dt="2021-03-11T23:14:30.162" v="80"/>
          <ac:spMkLst>
            <pc:docMk/>
            <pc:sldMk cId="3301014495" sldId="277"/>
            <ac:spMk id="4" creationId="{00000000-0000-0000-0000-000000000000}"/>
          </ac:spMkLst>
        </pc:spChg>
        <pc:spChg chg="mod">
          <ac:chgData name="David Bamburg" userId="23a8a962dab09dd4" providerId="LiveId" clId="{3FEB4EBD-E1E7-42BF-841B-C8D01E0385BC}" dt="2021-03-11T23:37:18.181" v="280" actId="313"/>
          <ac:spMkLst>
            <pc:docMk/>
            <pc:sldMk cId="3301014495" sldId="277"/>
            <ac:spMk id="17410" creationId="{00000000-0000-0000-0000-000000000000}"/>
          </ac:spMkLst>
        </pc:spChg>
      </pc:sldChg>
      <pc:sldChg chg="modSp">
        <pc:chgData name="David Bamburg" userId="23a8a962dab09dd4" providerId="LiveId" clId="{3FEB4EBD-E1E7-42BF-841B-C8D01E0385BC}" dt="2021-03-11T23:38:52.133" v="282" actId="20577"/>
        <pc:sldMkLst>
          <pc:docMk/>
          <pc:sldMk cId="6711839" sldId="278"/>
        </pc:sldMkLst>
        <pc:spChg chg="mod">
          <ac:chgData name="David Bamburg" userId="23a8a962dab09dd4" providerId="LiveId" clId="{3FEB4EBD-E1E7-42BF-841B-C8D01E0385BC}" dt="2021-03-11T23:37:35.961" v="281" actId="20577"/>
          <ac:spMkLst>
            <pc:docMk/>
            <pc:sldMk cId="6711839" sldId="278"/>
            <ac:spMk id="4" creationId="{00000000-0000-0000-0000-000000000000}"/>
          </ac:spMkLst>
        </pc:spChg>
        <pc:spChg chg="mod">
          <ac:chgData name="David Bamburg" userId="23a8a962dab09dd4" providerId="LiveId" clId="{3FEB4EBD-E1E7-42BF-841B-C8D01E0385BC}" dt="2021-03-11T23:25:19.589" v="172" actId="20577"/>
          <ac:spMkLst>
            <pc:docMk/>
            <pc:sldMk cId="6711839" sldId="278"/>
            <ac:spMk id="7" creationId="{00000000-0000-0000-0000-000000000000}"/>
          </ac:spMkLst>
        </pc:spChg>
        <pc:spChg chg="mod">
          <ac:chgData name="David Bamburg" userId="23a8a962dab09dd4" providerId="LiveId" clId="{3FEB4EBD-E1E7-42BF-841B-C8D01E0385BC}" dt="2021-03-11T23:38:52.133" v="282" actId="20577"/>
          <ac:spMkLst>
            <pc:docMk/>
            <pc:sldMk cId="6711839" sldId="278"/>
            <ac:spMk id="10" creationId="{00000000-0000-0000-0000-000000000000}"/>
          </ac:spMkLst>
        </pc:spChg>
        <pc:spChg chg="mod">
          <ac:chgData name="David Bamburg" userId="23a8a962dab09dd4" providerId="LiveId" clId="{3FEB4EBD-E1E7-42BF-841B-C8D01E0385BC}" dt="2021-03-11T23:28:46.132" v="210" actId="1076"/>
          <ac:spMkLst>
            <pc:docMk/>
            <pc:sldMk cId="6711839" sldId="278"/>
            <ac:spMk id="17410" creationId="{00000000-0000-0000-0000-000000000000}"/>
          </ac:spMkLst>
        </pc:spChg>
      </pc:sldChg>
      <pc:sldChg chg="modSp">
        <pc:chgData name="David Bamburg" userId="23a8a962dab09dd4" providerId="LiveId" clId="{3FEB4EBD-E1E7-42BF-841B-C8D01E0385BC}" dt="2021-03-11T23:31:11.695" v="278" actId="20577"/>
        <pc:sldMkLst>
          <pc:docMk/>
          <pc:sldMk cId="66328010" sldId="282"/>
        </pc:sldMkLst>
        <pc:spChg chg="mod">
          <ac:chgData name="David Bamburg" userId="23a8a962dab09dd4" providerId="LiveId" clId="{3FEB4EBD-E1E7-42BF-841B-C8D01E0385BC}" dt="2021-03-11T23:31:11.695" v="278" actId="20577"/>
          <ac:spMkLst>
            <pc:docMk/>
            <pc:sldMk cId="66328010" sldId="282"/>
            <ac:spMk id="7170" creationId="{00000000-0000-0000-0000-000000000000}"/>
          </ac:spMkLst>
        </pc:spChg>
      </pc:sldChg>
      <pc:sldChg chg="modSp add">
        <pc:chgData name="David Bamburg" userId="23a8a962dab09dd4" providerId="LiveId" clId="{3FEB4EBD-E1E7-42BF-841B-C8D01E0385BC}" dt="2021-03-11T22:49:20.892" v="55"/>
        <pc:sldMkLst>
          <pc:docMk/>
          <pc:sldMk cId="1450441250" sldId="283"/>
        </pc:sldMkLst>
        <pc:spChg chg="mod">
          <ac:chgData name="David Bamburg" userId="23a8a962dab09dd4" providerId="LiveId" clId="{3FEB4EBD-E1E7-42BF-841B-C8D01E0385BC}" dt="2021-03-11T22:49:20.892" v="55"/>
          <ac:spMkLst>
            <pc:docMk/>
            <pc:sldMk cId="1450441250" sldId="283"/>
            <ac:spMk id="174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t" anchorCtr="0" compatLnSpc="1">
            <a:prstTxWarp prst="textNoShape">
              <a:avLst/>
            </a:prstTxWarp>
          </a:bodyPr>
          <a:lstStyle>
            <a:lvl1pPr defTabSz="931863">
              <a:spcBef>
                <a:spcPct val="20000"/>
              </a:spcBef>
              <a:buFontTx/>
              <a:buChar char="•"/>
              <a:defRPr sz="1200">
                <a:latin typeface="Times New Roman" panose="02020603050405020304" pitchFamily="18" charset="0"/>
                <a:ea typeface="+mn-ea"/>
                <a:cs typeface="+mn-cs"/>
              </a:defRPr>
            </a:lvl1pPr>
          </a:lstStyle>
          <a:p>
            <a:pPr>
              <a:defRPr/>
            </a:pPr>
            <a:endParaRPr lang="en-US" dirty="0"/>
          </a:p>
        </p:txBody>
      </p:sp>
      <p:sp>
        <p:nvSpPr>
          <p:cNvPr id="63491" name="Rectangle 3"/>
          <p:cNvSpPr>
            <a:spLocks noGrp="1" noChangeArrowheads="1"/>
          </p:cNvSpPr>
          <p:nvPr>
            <p:ph type="dt" sz="quarter" idx="1"/>
          </p:nvPr>
        </p:nvSpPr>
        <p:spPr bwMode="auto">
          <a:xfrm>
            <a:off x="3973513" y="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t" anchorCtr="0" compatLnSpc="1">
            <a:prstTxWarp prst="textNoShape">
              <a:avLst/>
            </a:prstTxWarp>
          </a:bodyPr>
          <a:lstStyle>
            <a:lvl1pPr algn="r" defTabSz="931863">
              <a:spcBef>
                <a:spcPct val="20000"/>
              </a:spcBef>
              <a:buFontTx/>
              <a:buChar char="•"/>
              <a:defRPr sz="1200">
                <a:latin typeface="Times New Roman" panose="02020603050405020304" pitchFamily="18" charset="0"/>
                <a:ea typeface="+mn-ea"/>
                <a:cs typeface="+mn-cs"/>
              </a:defRPr>
            </a:lvl1pPr>
          </a:lstStyle>
          <a:p>
            <a:pPr>
              <a:defRPr/>
            </a:pPr>
            <a:endParaRPr lang="en-US" dirty="0"/>
          </a:p>
        </p:txBody>
      </p:sp>
      <p:sp>
        <p:nvSpPr>
          <p:cNvPr id="63492" name="Rectangle 4"/>
          <p:cNvSpPr>
            <a:spLocks noGrp="1" noChangeArrowheads="1"/>
          </p:cNvSpPr>
          <p:nvPr>
            <p:ph type="ftr" sz="quarter" idx="2"/>
          </p:nvPr>
        </p:nvSpPr>
        <p:spPr bwMode="auto">
          <a:xfrm>
            <a:off x="0" y="883285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b" anchorCtr="0" compatLnSpc="1">
            <a:prstTxWarp prst="textNoShape">
              <a:avLst/>
            </a:prstTxWarp>
          </a:bodyPr>
          <a:lstStyle>
            <a:lvl1pPr defTabSz="931863">
              <a:spcBef>
                <a:spcPct val="20000"/>
              </a:spcBef>
              <a:buFontTx/>
              <a:buChar char="•"/>
              <a:defRPr sz="1200">
                <a:latin typeface="Times New Roman" panose="02020603050405020304" pitchFamily="18" charset="0"/>
                <a:ea typeface="+mn-ea"/>
                <a:cs typeface="+mn-cs"/>
              </a:defRPr>
            </a:lvl1pPr>
          </a:lstStyle>
          <a:p>
            <a:pPr>
              <a:defRPr/>
            </a:pPr>
            <a:endParaRPr lang="en-US" dirty="0"/>
          </a:p>
        </p:txBody>
      </p:sp>
      <p:sp>
        <p:nvSpPr>
          <p:cNvPr id="63493" name="Rectangle 5"/>
          <p:cNvSpPr>
            <a:spLocks noGrp="1" noChangeArrowheads="1"/>
          </p:cNvSpPr>
          <p:nvPr>
            <p:ph type="sldNum" sz="quarter" idx="3"/>
          </p:nvPr>
        </p:nvSpPr>
        <p:spPr bwMode="auto">
          <a:xfrm>
            <a:off x="3973513" y="883285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b" anchorCtr="0" compatLnSpc="1">
            <a:prstTxWarp prst="textNoShape">
              <a:avLst/>
            </a:prstTxWarp>
          </a:bodyPr>
          <a:lstStyle>
            <a:lvl1pPr algn="r" defTabSz="931863">
              <a:spcBef>
                <a:spcPct val="20000"/>
              </a:spcBef>
              <a:buFontTx/>
              <a:buChar char="•"/>
              <a:defRPr sz="1200">
                <a:cs typeface="+mn-cs"/>
              </a:defRPr>
            </a:lvl1pPr>
          </a:lstStyle>
          <a:p>
            <a:pPr>
              <a:defRPr/>
            </a:pPr>
            <a:fld id="{E1C790AE-B4B5-AD48-B5FE-D61C46A3EB48}" type="slidenum">
              <a:rPr lang="en-US"/>
              <a:pPr>
                <a:defRPr/>
              </a:pPr>
              <a:t>‹#›</a:t>
            </a:fld>
            <a:endParaRPr lang="en-US" dirty="0"/>
          </a:p>
        </p:txBody>
      </p:sp>
    </p:spTree>
    <p:extLst>
      <p:ext uri="{BB962C8B-B14F-4D97-AF65-F5344CB8AC3E}">
        <p14:creationId xmlns:p14="http://schemas.microsoft.com/office/powerpoint/2010/main" val="142626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t" anchorCtr="0" compatLnSpc="1">
            <a:prstTxWarp prst="textNoShape">
              <a:avLst/>
            </a:prstTxWarp>
          </a:bodyPr>
          <a:lstStyle>
            <a:lvl1pPr defTabSz="931863">
              <a:spcBef>
                <a:spcPct val="20000"/>
              </a:spcBef>
              <a:buFontTx/>
              <a:buChar char="•"/>
              <a:defRPr sz="1200">
                <a:latin typeface="Times New Roman" panose="02020603050405020304" pitchFamily="18" charset="0"/>
                <a:ea typeface="+mn-ea"/>
                <a:cs typeface="+mn-cs"/>
              </a:defRPr>
            </a:lvl1pPr>
          </a:lstStyle>
          <a:p>
            <a:pPr>
              <a:defRPr/>
            </a:pPr>
            <a:endParaRPr lang="en-US" dirty="0"/>
          </a:p>
        </p:txBody>
      </p:sp>
      <p:sp>
        <p:nvSpPr>
          <p:cNvPr id="33795" name="Rectangle 3"/>
          <p:cNvSpPr>
            <a:spLocks noGrp="1" noChangeArrowheads="1"/>
          </p:cNvSpPr>
          <p:nvPr>
            <p:ph type="dt" idx="1"/>
          </p:nvPr>
        </p:nvSpPr>
        <p:spPr bwMode="auto">
          <a:xfrm>
            <a:off x="3973513" y="0"/>
            <a:ext cx="30368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t" anchorCtr="0" compatLnSpc="1">
            <a:prstTxWarp prst="textNoShape">
              <a:avLst/>
            </a:prstTxWarp>
          </a:bodyPr>
          <a:lstStyle>
            <a:lvl1pPr algn="r" defTabSz="931863">
              <a:spcBef>
                <a:spcPct val="20000"/>
              </a:spcBef>
              <a:buFontTx/>
              <a:buChar char="•"/>
              <a:defRPr sz="1200">
                <a:latin typeface="Times New Roman" panose="02020603050405020304" pitchFamily="18" charset="0"/>
                <a:ea typeface="+mn-ea"/>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3797" name="Rectangle 5"/>
          <p:cNvSpPr>
            <a:spLocks noGrp="1" noChangeArrowheads="1"/>
          </p:cNvSpPr>
          <p:nvPr>
            <p:ph type="body" sz="quarter" idx="3"/>
          </p:nvPr>
        </p:nvSpPr>
        <p:spPr bwMode="auto">
          <a:xfrm>
            <a:off x="935038" y="4414838"/>
            <a:ext cx="5140325" cy="418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832850"/>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b" anchorCtr="0" compatLnSpc="1">
            <a:prstTxWarp prst="textNoShape">
              <a:avLst/>
            </a:prstTxWarp>
          </a:bodyPr>
          <a:lstStyle>
            <a:lvl1pPr defTabSz="931863">
              <a:spcBef>
                <a:spcPct val="20000"/>
              </a:spcBef>
              <a:buFontTx/>
              <a:buChar char="•"/>
              <a:defRPr sz="1200">
                <a:latin typeface="Times New Roman" panose="02020603050405020304" pitchFamily="18" charset="0"/>
                <a:ea typeface="+mn-ea"/>
                <a:cs typeface="+mn-cs"/>
              </a:defRPr>
            </a:lvl1pPr>
          </a:lstStyle>
          <a:p>
            <a:pPr>
              <a:defRPr/>
            </a:pPr>
            <a:endParaRPr lang="en-US" dirty="0"/>
          </a:p>
        </p:txBody>
      </p:sp>
      <p:sp>
        <p:nvSpPr>
          <p:cNvPr id="33799" name="Rectangle 7"/>
          <p:cNvSpPr>
            <a:spLocks noGrp="1" noChangeArrowheads="1"/>
          </p:cNvSpPr>
          <p:nvPr>
            <p:ph type="sldNum" sz="quarter" idx="5"/>
          </p:nvPr>
        </p:nvSpPr>
        <p:spPr bwMode="auto">
          <a:xfrm>
            <a:off x="3973513" y="8832850"/>
            <a:ext cx="30368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6" tIns="46579" rIns="93156" bIns="46579" numCol="1" anchor="b" anchorCtr="0" compatLnSpc="1">
            <a:prstTxWarp prst="textNoShape">
              <a:avLst/>
            </a:prstTxWarp>
          </a:bodyPr>
          <a:lstStyle>
            <a:lvl1pPr algn="r" defTabSz="931863">
              <a:spcBef>
                <a:spcPct val="20000"/>
              </a:spcBef>
              <a:buFontTx/>
              <a:buChar char="•"/>
              <a:defRPr sz="1200">
                <a:cs typeface="+mn-cs"/>
              </a:defRPr>
            </a:lvl1pPr>
          </a:lstStyle>
          <a:p>
            <a:pPr>
              <a:defRPr/>
            </a:pPr>
            <a:fld id="{CCBFC4A4-B3C7-E441-93A7-3286DCF772BD}" type="slidenum">
              <a:rPr lang="en-US"/>
              <a:pPr>
                <a:defRPr/>
              </a:pPr>
              <a:t>‹#›</a:t>
            </a:fld>
            <a:endParaRPr lang="en-US" dirty="0"/>
          </a:p>
        </p:txBody>
      </p:sp>
    </p:spTree>
    <p:extLst>
      <p:ext uri="{BB962C8B-B14F-4D97-AF65-F5344CB8AC3E}">
        <p14:creationId xmlns:p14="http://schemas.microsoft.com/office/powerpoint/2010/main" val="3808041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D9C876B0-E926-7F4B-86DF-E746E00FC990}" type="slidenum">
              <a:rPr lang="en-US" sz="1200" smtClean="0"/>
              <a:pPr>
                <a:defRPr/>
              </a:pPr>
              <a:t>1</a:t>
            </a:fld>
            <a:endParaRPr lang="en-US" sz="1200"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dirty="0">
                <a:latin typeface="Times New Roman" charset="0"/>
                <a:cs typeface="+mn-cs"/>
              </a:rPr>
              <a:t>Good Morning</a:t>
            </a:r>
          </a:p>
        </p:txBody>
      </p:sp>
    </p:spTree>
    <p:extLst>
      <p:ext uri="{BB962C8B-B14F-4D97-AF65-F5344CB8AC3E}">
        <p14:creationId xmlns:p14="http://schemas.microsoft.com/office/powerpoint/2010/main" val="3514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14</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91524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pPr>
                <a:defRPr/>
              </a:pPr>
              <a:t>15</a:t>
            </a:fld>
            <a:endParaRPr lang="en-US" sz="12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354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pPr>
                <a:defRPr/>
              </a:pPr>
              <a:t>16</a:t>
            </a:fld>
            <a:endParaRPr lang="en-US" sz="12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6371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pPr>
                <a:defRPr/>
              </a:pPr>
              <a:t>18</a:t>
            </a:fld>
            <a:endParaRPr lang="en-US" sz="12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56051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37FCA2DE-66EC-6B46-8A21-B244107758C5}" type="slidenum">
              <a:rPr lang="en-US" sz="1200" smtClean="0"/>
              <a:pPr>
                <a:defRPr/>
              </a:pPr>
              <a:t>19</a:t>
            </a:fld>
            <a:endParaRPr lang="en-US" sz="12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dirty="0">
                <a:latin typeface="Times New Roman" charset="0"/>
                <a:cs typeface="+mn-cs"/>
              </a:rPr>
              <a:t>Thank you for your</a:t>
            </a:r>
            <a:r>
              <a:rPr lang="en-US" baseline="0" dirty="0">
                <a:latin typeface="Times New Roman" charset="0"/>
                <a:cs typeface="+mn-cs"/>
              </a:rPr>
              <a:t> time and attention today.  </a:t>
            </a:r>
          </a:p>
          <a:p>
            <a:pPr>
              <a:defRPr/>
            </a:pPr>
            <a:endParaRPr lang="en-US" baseline="0" dirty="0">
              <a:latin typeface="Times New Roman" charset="0"/>
              <a:cs typeface="+mn-cs"/>
            </a:endParaRPr>
          </a:p>
          <a:p>
            <a:pPr>
              <a:defRPr/>
            </a:pPr>
            <a:r>
              <a:rPr lang="en-US" baseline="0" dirty="0">
                <a:latin typeface="Times New Roman" charset="0"/>
                <a:cs typeface="+mn-cs"/>
              </a:rPr>
              <a:t>Questions.</a:t>
            </a:r>
            <a:endParaRPr lang="en-US" dirty="0">
              <a:latin typeface="Times New Roman" charset="0"/>
              <a:cs typeface="+mn-cs"/>
            </a:endParaRPr>
          </a:p>
        </p:txBody>
      </p:sp>
    </p:spTree>
    <p:extLst>
      <p:ext uri="{BB962C8B-B14F-4D97-AF65-F5344CB8AC3E}">
        <p14:creationId xmlns:p14="http://schemas.microsoft.com/office/powerpoint/2010/main" val="232480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6</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83355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7</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96336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8</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0051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9</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91299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pPr>
                <a:defRPr/>
              </a:pPr>
              <a:t>10</a:t>
            </a:fld>
            <a:endParaRPr lang="en-US" sz="12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54262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11</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06871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12</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71500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3200">
                <a:solidFill>
                  <a:schemeClr val="tx1"/>
                </a:solidFill>
                <a:latin typeface="Times New Roman" charset="0"/>
                <a:ea typeface="ＭＳ Ｐゴシック" charset="0"/>
              </a:defRPr>
            </a:lvl1pPr>
            <a:lvl2pPr marL="742950" indent="-285750" defTabSz="931863">
              <a:defRPr sz="3200">
                <a:solidFill>
                  <a:schemeClr val="tx1"/>
                </a:solidFill>
                <a:latin typeface="Times New Roman" charset="0"/>
                <a:ea typeface="ＭＳ Ｐゴシック" charset="0"/>
              </a:defRPr>
            </a:lvl2pPr>
            <a:lvl3pPr marL="1143000" indent="-228600" defTabSz="931863">
              <a:defRPr sz="3200">
                <a:solidFill>
                  <a:schemeClr val="tx1"/>
                </a:solidFill>
                <a:latin typeface="Times New Roman" charset="0"/>
                <a:ea typeface="ＭＳ Ｐゴシック" charset="0"/>
              </a:defRPr>
            </a:lvl3pPr>
            <a:lvl4pPr marL="1600200" indent="-228600" defTabSz="931863">
              <a:defRPr sz="3200">
                <a:solidFill>
                  <a:schemeClr val="tx1"/>
                </a:solidFill>
                <a:latin typeface="Times New Roman" charset="0"/>
                <a:ea typeface="ＭＳ Ｐゴシック" charset="0"/>
              </a:defRPr>
            </a:lvl4pPr>
            <a:lvl5pPr marL="2057400" indent="-228600" defTabSz="931863">
              <a:defRPr sz="3200">
                <a:solidFill>
                  <a:schemeClr val="tx1"/>
                </a:solidFill>
                <a:latin typeface="Times New Roman" charset="0"/>
                <a:ea typeface="ＭＳ Ｐゴシック" charset="0"/>
              </a:defRPr>
            </a:lvl5pPr>
            <a:lvl6pPr marL="2514600" indent="-228600" defTabSz="931863"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31863"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31863"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31863"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fld id="{2505EABF-8731-2B40-ADED-982C0F89AB4E}" type="slidenum">
              <a:rPr lang="en-US" sz="1200" smtClean="0">
                <a:solidFill>
                  <a:prstClr val="black"/>
                </a:solidFill>
              </a:rPr>
              <a:pPr>
                <a:defRPr/>
              </a:pPr>
              <a:t>13</a:t>
            </a:fld>
            <a:endParaRPr lang="en-US" sz="1200"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703111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rgbClr val="0355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Box 6"/>
          <p:cNvSpPr txBox="1">
            <a:spLocks noChangeArrowheads="1"/>
          </p:cNvSpPr>
          <p:nvPr userDrawn="1"/>
        </p:nvSpPr>
        <p:spPr bwMode="auto">
          <a:xfrm>
            <a:off x="3743325" y="314325"/>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a:spcBef>
                <a:spcPct val="20000"/>
              </a:spcBef>
              <a:defRPr/>
            </a:pPr>
            <a:endParaRPr lang="en-US" altLang="en-US" sz="900" dirty="0">
              <a:latin typeface="Arial Narrow" pitchFamily="34" charset="0"/>
              <a:ea typeface="+mn-ea"/>
              <a:cs typeface="+mn-cs"/>
            </a:endParaRPr>
          </a:p>
        </p:txBody>
      </p:sp>
      <p:sp>
        <p:nvSpPr>
          <p:cNvPr id="8" name="Text Box 5"/>
          <p:cNvSpPr txBox="1">
            <a:spLocks noChangeArrowheads="1"/>
          </p:cNvSpPr>
          <p:nvPr userDrawn="1"/>
        </p:nvSpPr>
        <p:spPr bwMode="auto">
          <a:xfrm>
            <a:off x="0" y="6449407"/>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a:spcBef>
                <a:spcPct val="20000"/>
              </a:spcBef>
              <a:defRPr/>
            </a:pPr>
            <a:r>
              <a:rPr lang="en-US" sz="1600" i="1" dirty="0">
                <a:ln w="18415" cmpd="sng">
                  <a:solidFill>
                    <a:srgbClr val="FFFFFF"/>
                  </a:solidFill>
                  <a:prstDash val="solid"/>
                </a:ln>
                <a:solidFill>
                  <a:srgbClr val="FFFFFF"/>
                </a:solidFill>
                <a:latin typeface="Arial"/>
                <a:cs typeface="Arial"/>
              </a:rPr>
              <a:t>Serving the Total Force Enlisted Corps and Their Families – Past, Present, &amp; Future!</a:t>
            </a:r>
          </a:p>
        </p:txBody>
      </p:sp>
      <p:sp>
        <p:nvSpPr>
          <p:cNvPr id="2" name="Title 1"/>
          <p:cNvSpPr>
            <a:spLocks noGrp="1"/>
          </p:cNvSpPr>
          <p:nvPr>
            <p:ph type="ctrTitle"/>
          </p:nvPr>
        </p:nvSpPr>
        <p:spPr>
          <a:xfrm>
            <a:off x="822326" y="3089363"/>
            <a:ext cx="7544434" cy="1363781"/>
          </a:xfrm>
        </p:spPr>
        <p:txBody>
          <a:bodyPr/>
          <a:lstStyle>
            <a:lvl1pPr algn="ctr">
              <a:lnSpc>
                <a:spcPct val="85000"/>
              </a:lnSpc>
              <a:defRPr sz="4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rgbClr val="BFC6B8"/>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4ABD1B7F-979D-9E4C-8EA3-45C7E775A64F}" type="datetimeFigureOut">
              <a:rPr lang="en-US"/>
              <a:pPr>
                <a:defRPr/>
              </a:pPr>
              <a:t>3/22/2021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93301F3D-AD3E-4A4A-98C3-BEEF7B449A7A}" type="slidenum">
              <a:rPr lang="en-US"/>
              <a:pPr>
                <a:defRPr/>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76525" y="428625"/>
            <a:ext cx="3545955" cy="3545955"/>
          </a:xfrm>
          <a:prstGeom prst="rect">
            <a:avLst/>
          </a:prstGeom>
        </p:spPr>
      </p:pic>
    </p:spTree>
    <p:extLst>
      <p:ext uri="{BB962C8B-B14F-4D97-AF65-F5344CB8AC3E}">
        <p14:creationId xmlns:p14="http://schemas.microsoft.com/office/powerpoint/2010/main" val="8327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AFF3F4D-8D0E-6A46-B73F-00EF6DEE953C}" type="datetimeFigureOut">
              <a:rPr lang="en-US"/>
              <a:pPr>
                <a:defRPr/>
              </a:pPr>
              <a:t>3/22/2021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EAA5CC6-BEAE-6143-965A-052977956A36}" type="slidenum">
              <a:rPr lang="en-US"/>
              <a:pPr>
                <a:defRPr/>
              </a:pPr>
              <a:t>‹#›</a:t>
            </a:fld>
            <a:endParaRPr lang="en-US" dirty="0"/>
          </a:p>
        </p:txBody>
      </p:sp>
    </p:spTree>
    <p:extLst>
      <p:ext uri="{BB962C8B-B14F-4D97-AF65-F5344CB8AC3E}">
        <p14:creationId xmlns:p14="http://schemas.microsoft.com/office/powerpoint/2010/main" val="28098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6AC3BF2-57CF-104D-8A9C-FED348CAFE82}" type="datetimeFigureOut">
              <a:rPr lang="en-US"/>
              <a:pPr>
                <a:defRPr/>
              </a:pPr>
              <a:t>3/22/2021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6A9BC18-D2FF-334E-AF07-5010BD941311}" type="slidenum">
              <a:rPr lang="en-US"/>
              <a:pPr>
                <a:defRPr/>
              </a:pPr>
              <a:t>‹#›</a:t>
            </a:fld>
            <a:endParaRPr lang="en-US" dirty="0"/>
          </a:p>
        </p:txBody>
      </p:sp>
    </p:spTree>
    <p:extLst>
      <p:ext uri="{BB962C8B-B14F-4D97-AF65-F5344CB8AC3E}">
        <p14:creationId xmlns:p14="http://schemas.microsoft.com/office/powerpoint/2010/main" val="279294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0" y="6449407"/>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a:spcBef>
                <a:spcPct val="20000"/>
              </a:spcBef>
              <a:defRPr/>
            </a:pPr>
            <a:r>
              <a:rPr lang="en-US" sz="1600" i="1" dirty="0">
                <a:ln w="18415" cmpd="sng">
                  <a:solidFill>
                    <a:srgbClr val="FFFFFF"/>
                  </a:solidFill>
                  <a:prstDash val="solid"/>
                </a:ln>
                <a:solidFill>
                  <a:srgbClr val="FFFFFF"/>
                </a:solidFill>
                <a:latin typeface="Arial"/>
                <a:cs typeface="Arial"/>
              </a:rPr>
              <a:t>Serving the Total Force Enlisted Corps and Their Families – Past, Present, &amp; Future!</a:t>
            </a:r>
          </a:p>
        </p:txBody>
      </p:sp>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65562" y="1866283"/>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134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6400800"/>
            <a:ext cx="9142413" cy="457200"/>
          </a:xfrm>
          <a:prstGeom prst="rect">
            <a:avLst/>
          </a:prstGeom>
          <a:solidFill>
            <a:srgbClr val="0354A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1254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5"/>
          <p:cNvSpPr txBox="1">
            <a:spLocks noChangeArrowheads="1"/>
          </p:cNvSpPr>
          <p:nvPr userDrawn="1"/>
        </p:nvSpPr>
        <p:spPr bwMode="auto">
          <a:xfrm>
            <a:off x="0" y="6449407"/>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a:spcBef>
                <a:spcPct val="20000"/>
              </a:spcBef>
              <a:defRPr/>
            </a:pPr>
            <a:r>
              <a:rPr lang="en-US" sz="1600" i="1" dirty="0">
                <a:ln w="18415" cmpd="sng">
                  <a:solidFill>
                    <a:srgbClr val="FFFFFF"/>
                  </a:solidFill>
                  <a:prstDash val="solid"/>
                </a:ln>
                <a:solidFill>
                  <a:srgbClr val="FFFFFF"/>
                </a:solidFill>
                <a:latin typeface="Arial"/>
                <a:cs typeface="Arial"/>
              </a:rPr>
              <a:t>Serving the Total Force Enlisted Corps and Their Families – Past, Present, &amp; Future!</a:t>
            </a:r>
          </a:p>
        </p:txBody>
      </p: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C5E451E7-1F9E-024D-B4BA-A0EC89B29022}" type="datetimeFigureOut">
              <a:rPr lang="en-US"/>
              <a:pPr>
                <a:defRPr/>
              </a:pPr>
              <a:t>3/22/2021</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3FDD0FB-18E8-5A49-B42F-BB9713F390BB}" type="slidenum">
              <a:rPr lang="en-US"/>
              <a:pPr>
                <a:defRPr/>
              </a:pPr>
              <a:t>‹#›</a:t>
            </a:fld>
            <a:endParaRPr lang="en-US" dirty="0"/>
          </a:p>
        </p:txBody>
      </p:sp>
    </p:spTree>
    <p:extLst>
      <p:ext uri="{BB962C8B-B14F-4D97-AF65-F5344CB8AC3E}">
        <p14:creationId xmlns:p14="http://schemas.microsoft.com/office/powerpoint/2010/main" val="28408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3D8B5BC-846E-7B44-ADAA-3552758B499A}" type="datetimeFigureOut">
              <a:rPr lang="en-US"/>
              <a:pPr>
                <a:defRPr/>
              </a:pPr>
              <a:t>3/22/2021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32B435A-EDCE-8D48-A290-F2219387449D}" type="slidenum">
              <a:rPr lang="en-US"/>
              <a:pPr>
                <a:defRPr/>
              </a:pPr>
              <a:t>‹#›</a:t>
            </a:fld>
            <a:endParaRPr lang="en-US" dirty="0"/>
          </a:p>
        </p:txBody>
      </p:sp>
    </p:spTree>
    <p:extLst>
      <p:ext uri="{BB962C8B-B14F-4D97-AF65-F5344CB8AC3E}">
        <p14:creationId xmlns:p14="http://schemas.microsoft.com/office/powerpoint/2010/main" val="320091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263177B-264F-EF47-8590-1EACBCDC42E2}" type="datetimeFigureOut">
              <a:rPr lang="en-US"/>
              <a:pPr>
                <a:defRPr/>
              </a:pPr>
              <a:t>3/22/2021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36DA38D-83CB-7440-AE36-1B86AE3B54A2}" type="slidenum">
              <a:rPr lang="en-US"/>
              <a:pPr>
                <a:defRPr/>
              </a:pPr>
              <a:t>‹#›</a:t>
            </a:fld>
            <a:endParaRPr lang="en-US" dirty="0"/>
          </a:p>
        </p:txBody>
      </p:sp>
    </p:spTree>
    <p:extLst>
      <p:ext uri="{BB962C8B-B14F-4D97-AF65-F5344CB8AC3E}">
        <p14:creationId xmlns:p14="http://schemas.microsoft.com/office/powerpoint/2010/main" val="248386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3FD5A71-E870-3848-B53E-9615C9718C7A}" type="datetimeFigureOut">
              <a:rPr lang="en-US"/>
              <a:pPr>
                <a:defRPr/>
              </a:pPr>
              <a:t>3/22/2021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3CCDD23-199B-DA45-81DE-3E21326EA2D0}" type="slidenum">
              <a:rPr lang="en-US"/>
              <a:pPr>
                <a:defRPr/>
              </a:pPr>
              <a:t>‹#›</a:t>
            </a:fld>
            <a:endParaRPr lang="en-US" dirty="0"/>
          </a:p>
        </p:txBody>
      </p:sp>
    </p:spTree>
    <p:extLst>
      <p:ext uri="{BB962C8B-B14F-4D97-AF65-F5344CB8AC3E}">
        <p14:creationId xmlns:p14="http://schemas.microsoft.com/office/powerpoint/2010/main" val="319751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626B4B13-8FDE-6E40-880A-F59B5EF31B27}" type="datetimeFigureOut">
              <a:rPr lang="en-US"/>
              <a:pPr>
                <a:defRPr/>
              </a:pPr>
              <a:t>3/22/2021</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8"/>
          <p:cNvSpPr>
            <a:spLocks noGrp="1"/>
          </p:cNvSpPr>
          <p:nvPr>
            <p:ph type="sldNum" sz="quarter" idx="12"/>
          </p:nvPr>
        </p:nvSpPr>
        <p:spPr/>
        <p:txBody>
          <a:bodyPr/>
          <a:lstStyle>
            <a:lvl1pPr>
              <a:defRPr/>
            </a:lvl1pPr>
          </a:lstStyle>
          <a:p>
            <a:pPr>
              <a:defRPr/>
            </a:pPr>
            <a:fld id="{2C540E01-29B2-7E4C-8FDB-6FA9D7C83894}" type="slidenum">
              <a:rPr lang="en-US"/>
              <a:pPr>
                <a:defRPr/>
              </a:pPr>
              <a:t>‹#›</a:t>
            </a:fld>
            <a:endParaRPr lang="en-US" dirty="0"/>
          </a:p>
        </p:txBody>
      </p:sp>
    </p:spTree>
    <p:extLst>
      <p:ext uri="{BB962C8B-B14F-4D97-AF65-F5344CB8AC3E}">
        <p14:creationId xmlns:p14="http://schemas.microsoft.com/office/powerpoint/2010/main" val="123960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pPr>
              <a:defRPr/>
            </a:pPr>
            <a:fld id="{0221EB8F-AAAD-DE46-B9A8-333F51BFC007}" type="datetimeFigureOut">
              <a:rPr lang="en-US"/>
              <a:pPr>
                <a:defRPr/>
              </a:pPr>
              <a:t>3/22/2021</a:t>
            </a:fld>
            <a:endParaRPr lang="en-US" dirty="0"/>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C38946EA-8D4D-C643-88B2-AAF5C8189E17}" type="slidenum">
              <a:rPr lang="en-US"/>
              <a:pPr>
                <a:defRPr/>
              </a:pPr>
              <a:t>‹#›</a:t>
            </a:fld>
            <a:endParaRPr lang="en-US" dirty="0"/>
          </a:p>
        </p:txBody>
      </p:sp>
    </p:spTree>
    <p:extLst>
      <p:ext uri="{BB962C8B-B14F-4D97-AF65-F5344CB8AC3E}">
        <p14:creationId xmlns:p14="http://schemas.microsoft.com/office/powerpoint/2010/main" val="276270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0B763DEC-E2B4-FA43-AC87-7013DFB74D19}" type="datetimeFigureOut">
              <a:rPr lang="en-US"/>
              <a:pPr>
                <a:defRPr/>
              </a:pPr>
              <a:t>3/22/2021</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873DD734-C815-2347-98FD-CC52EF08B1F9}" type="slidenum">
              <a:rPr lang="en-US"/>
              <a:pPr>
                <a:defRPr/>
              </a:pPr>
              <a:t>‹#›</a:t>
            </a:fld>
            <a:endParaRPr lang="en-US" dirty="0"/>
          </a:p>
        </p:txBody>
      </p:sp>
    </p:spTree>
    <p:extLst>
      <p:ext uri="{BB962C8B-B14F-4D97-AF65-F5344CB8AC3E}">
        <p14:creationId xmlns:p14="http://schemas.microsoft.com/office/powerpoint/2010/main" val="53999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0056A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416175" y="185738"/>
            <a:ext cx="5875338" cy="782637"/>
          </a:xfrm>
          <a:prstGeom prst="rect">
            <a:avLst/>
          </a:prstGeom>
        </p:spPr>
        <p:txBody>
          <a:bodyPr vert="horz" lIns="91440" tIns="45720" rIns="91440" bIns="45720" rtlCol="0" anchor="b">
            <a:normAutofit/>
          </a:bodyPr>
          <a:lstStyle/>
          <a:p>
            <a:r>
              <a:rPr lang="en-US" dirty="0"/>
              <a:t>Click to edit Master title</a:t>
            </a:r>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spcBef>
                <a:spcPct val="20000"/>
              </a:spcBef>
              <a:buFontTx/>
              <a:buChar char="•"/>
              <a:defRPr sz="900">
                <a:solidFill>
                  <a:srgbClr val="FFFFFF"/>
                </a:solidFill>
                <a:cs typeface="+mn-cs"/>
              </a:defRPr>
            </a:lvl1pPr>
          </a:lstStyle>
          <a:p>
            <a:pPr>
              <a:defRPr/>
            </a:pPr>
            <a:fld id="{F91B4D04-F8DE-7F4F-878C-8C3834D73436}" type="datetimeFigureOut">
              <a:rPr lang="en-US"/>
              <a:pPr>
                <a:defRPr/>
              </a:pPr>
              <a:t>3/22/2021</a:t>
            </a:fld>
            <a:endParaRPr lang="en-US" dirty="0"/>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spcBef>
                <a:spcPct val="20000"/>
              </a:spcBef>
              <a:buFontTx/>
              <a:buChar char="•"/>
              <a:defRPr sz="900" cap="all" baseline="0">
                <a:solidFill>
                  <a:srgbClr val="FFFFFF"/>
                </a:solidFill>
                <a:latin typeface="Times New Roman" panose="02020603050405020304" pitchFamily="18"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spcBef>
                <a:spcPct val="20000"/>
              </a:spcBef>
              <a:buFontTx/>
              <a:buChar char="•"/>
              <a:defRPr sz="1000">
                <a:solidFill>
                  <a:srgbClr val="FFFFFF"/>
                </a:solidFill>
                <a:cs typeface="+mn-cs"/>
              </a:defRPr>
            </a:lvl1pPr>
          </a:lstStyle>
          <a:p>
            <a:pPr>
              <a:defRPr/>
            </a:pPr>
            <a:fld id="{267C9408-FC5F-4A48-92FE-B2A28F0576D2}" type="slidenum">
              <a:rPr lang="en-US"/>
              <a:pPr>
                <a:defRPr/>
              </a:pPr>
              <a:t>‹#›</a:t>
            </a:fld>
            <a:endParaRPr lang="en-US" dirty="0"/>
          </a:p>
        </p:txBody>
      </p:sp>
      <p:sp>
        <p:nvSpPr>
          <p:cNvPr id="11" name="Rectangle 3"/>
          <p:cNvSpPr>
            <a:spLocks noChangeArrowheads="1"/>
          </p:cNvSpPr>
          <p:nvPr userDrawn="1"/>
        </p:nvSpPr>
        <p:spPr bwMode="auto">
          <a:xfrm>
            <a:off x="0" y="0"/>
            <a:ext cx="1201738"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spcBef>
                <a:spcPct val="20000"/>
              </a:spcBef>
              <a:buFontTx/>
              <a:buChar char="•"/>
              <a:defRPr/>
            </a:pPr>
            <a:endParaRPr lang="en-US" altLang="en-US" dirty="0">
              <a:ea typeface="+mn-ea"/>
              <a:cs typeface="+mn-cs"/>
            </a:endParaRPr>
          </a:p>
        </p:txBody>
      </p:sp>
      <p:sp>
        <p:nvSpPr>
          <p:cNvPr id="12" name="Oval 4"/>
          <p:cNvSpPr>
            <a:spLocks noChangeArrowheads="1"/>
          </p:cNvSpPr>
          <p:nvPr userDrawn="1"/>
        </p:nvSpPr>
        <p:spPr bwMode="auto">
          <a:xfrm>
            <a:off x="442913" y="2744788"/>
            <a:ext cx="1612900" cy="10731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spcBef>
                <a:spcPct val="20000"/>
              </a:spcBef>
              <a:buFontTx/>
              <a:buChar char="•"/>
              <a:defRPr/>
            </a:pPr>
            <a:endParaRPr lang="en-US" altLang="en-US" dirty="0">
              <a:ea typeface="+mn-ea"/>
              <a:cs typeface="+mn-cs"/>
            </a:endParaRPr>
          </a:p>
        </p:txBody>
      </p:sp>
      <p:sp>
        <p:nvSpPr>
          <p:cNvPr id="13" name="Text Box 8"/>
          <p:cNvSpPr txBox="1">
            <a:spLocks noChangeArrowheads="1"/>
          </p:cNvSpPr>
          <p:nvPr userDrawn="1"/>
        </p:nvSpPr>
        <p:spPr bwMode="auto">
          <a:xfrm>
            <a:off x="7740650" y="6535738"/>
            <a:ext cx="12985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a:spcBef>
                <a:spcPct val="50000"/>
              </a:spcBef>
              <a:defRPr/>
            </a:pPr>
            <a:endParaRPr lang="en-US" altLang="en-US" sz="900" b="1" dirty="0">
              <a:latin typeface="Arial (W1)" pitchFamily="34" charset="0"/>
              <a:ea typeface="+mn-ea"/>
              <a:cs typeface="+mn-cs"/>
            </a:endParaRPr>
          </a:p>
        </p:txBody>
      </p:sp>
      <p:sp>
        <p:nvSpPr>
          <p:cNvPr id="1036" name="Line 2"/>
          <p:cNvSpPr>
            <a:spLocks noChangeShapeType="1"/>
          </p:cNvSpPr>
          <p:nvPr userDrawn="1"/>
        </p:nvSpPr>
        <p:spPr bwMode="auto">
          <a:xfrm flipV="1">
            <a:off x="822325" y="1143000"/>
            <a:ext cx="7377113" cy="0"/>
          </a:xfrm>
          <a:prstGeom prst="line">
            <a:avLst/>
          </a:prstGeom>
          <a:noFill/>
          <a:ln w="28575">
            <a:solidFill>
              <a:srgbClr val="BFC6B8"/>
            </a:solidFill>
            <a:round/>
            <a:headEnd/>
            <a:tailEnd/>
          </a:ln>
          <a:effectLst>
            <a:outerShdw blurRad="63500" dist="107763" dir="2700000" algn="ctr" rotWithShape="0">
              <a:srgbClr val="003399">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dirty="0">
              <a:cs typeface="+mn-cs"/>
            </a:endParaRPr>
          </a:p>
        </p:txBody>
      </p:sp>
      <p:pic>
        <p:nvPicPr>
          <p:cNvPr id="1037" name="Picture 2"/>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1175" y="354013"/>
            <a:ext cx="1905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15" r:id="rId4"/>
    <p:sldLayoutId id="2147483916" r:id="rId5"/>
    <p:sldLayoutId id="2147483917" r:id="rId6"/>
    <p:sldLayoutId id="2147483922" r:id="rId7"/>
    <p:sldLayoutId id="2147483923" r:id="rId8"/>
    <p:sldLayoutId id="2147483924" r:id="rId9"/>
    <p:sldLayoutId id="2147483918" r:id="rId10"/>
    <p:sldLayoutId id="2147483925" r:id="rId11"/>
  </p:sldLayoutIdLst>
  <p:txStyles>
    <p:titleStyle>
      <a:lvl1pPr algn="ctr" rtl="0" eaLnBrk="1" fontAlgn="base" hangingPunct="1">
        <a:lnSpc>
          <a:spcPct val="85000"/>
        </a:lnSpc>
        <a:spcBef>
          <a:spcPct val="0"/>
        </a:spcBef>
        <a:spcAft>
          <a:spcPct val="0"/>
        </a:spcAft>
        <a:defRPr sz="4800" kern="1200" spc="-50">
          <a:solidFill>
            <a:srgbClr val="0056A3"/>
          </a:solidFill>
          <a:latin typeface="+mj-lt"/>
          <a:ea typeface="ＭＳ Ｐゴシック" charset="0"/>
          <a:cs typeface="ＭＳ Ｐゴシック" charset="0"/>
        </a:defRPr>
      </a:lvl1pPr>
      <a:lvl2pPr algn="ctr" rtl="0" eaLnBrk="1" fontAlgn="base" hangingPunct="1">
        <a:lnSpc>
          <a:spcPct val="85000"/>
        </a:lnSpc>
        <a:spcBef>
          <a:spcPct val="0"/>
        </a:spcBef>
        <a:spcAft>
          <a:spcPct val="0"/>
        </a:spcAft>
        <a:defRPr sz="4800">
          <a:solidFill>
            <a:srgbClr val="0056A3"/>
          </a:solidFill>
          <a:latin typeface="Calibri Light" panose="020F0302020204030204" pitchFamily="34" charset="0"/>
          <a:ea typeface="ＭＳ Ｐゴシック" charset="0"/>
          <a:cs typeface="ＭＳ Ｐゴシック" charset="0"/>
        </a:defRPr>
      </a:lvl2pPr>
      <a:lvl3pPr algn="ctr" rtl="0" eaLnBrk="1" fontAlgn="base" hangingPunct="1">
        <a:lnSpc>
          <a:spcPct val="85000"/>
        </a:lnSpc>
        <a:spcBef>
          <a:spcPct val="0"/>
        </a:spcBef>
        <a:spcAft>
          <a:spcPct val="0"/>
        </a:spcAft>
        <a:defRPr sz="4800">
          <a:solidFill>
            <a:srgbClr val="0056A3"/>
          </a:solidFill>
          <a:latin typeface="Calibri Light" panose="020F0302020204030204" pitchFamily="34" charset="0"/>
          <a:ea typeface="ＭＳ Ｐゴシック" charset="0"/>
          <a:cs typeface="ＭＳ Ｐゴシック" charset="0"/>
        </a:defRPr>
      </a:lvl3pPr>
      <a:lvl4pPr algn="ctr" rtl="0" eaLnBrk="1" fontAlgn="base" hangingPunct="1">
        <a:lnSpc>
          <a:spcPct val="85000"/>
        </a:lnSpc>
        <a:spcBef>
          <a:spcPct val="0"/>
        </a:spcBef>
        <a:spcAft>
          <a:spcPct val="0"/>
        </a:spcAft>
        <a:defRPr sz="4800">
          <a:solidFill>
            <a:srgbClr val="0056A3"/>
          </a:solidFill>
          <a:latin typeface="Calibri Light" panose="020F0302020204030204" pitchFamily="34" charset="0"/>
          <a:ea typeface="ＭＳ Ｐゴシック" charset="0"/>
          <a:cs typeface="ＭＳ Ｐゴシック" charset="0"/>
        </a:defRPr>
      </a:lvl4pPr>
      <a:lvl5pPr algn="ctr" rtl="0" eaLnBrk="1" fontAlgn="base" hangingPunct="1">
        <a:lnSpc>
          <a:spcPct val="85000"/>
        </a:lnSpc>
        <a:spcBef>
          <a:spcPct val="0"/>
        </a:spcBef>
        <a:spcAft>
          <a:spcPct val="0"/>
        </a:spcAft>
        <a:defRPr sz="4800">
          <a:solidFill>
            <a:srgbClr val="0056A3"/>
          </a:solidFill>
          <a:latin typeface="Calibri Light" panose="020F0302020204030204" pitchFamily="34" charset="0"/>
          <a:ea typeface="ＭＳ Ｐゴシック" charset="0"/>
          <a:cs typeface="ＭＳ Ｐゴシック" charset="0"/>
        </a:defRPr>
      </a:lvl5pPr>
      <a:lvl6pPr marL="457200" algn="ctr" rtl="0" eaLnBrk="1" fontAlgn="base" hangingPunct="1">
        <a:lnSpc>
          <a:spcPct val="85000"/>
        </a:lnSpc>
        <a:spcBef>
          <a:spcPct val="0"/>
        </a:spcBef>
        <a:spcAft>
          <a:spcPct val="0"/>
        </a:spcAft>
        <a:defRPr sz="4800">
          <a:solidFill>
            <a:srgbClr val="0056A3"/>
          </a:solidFill>
          <a:latin typeface="Calibri Light" panose="020F0302020204030204" pitchFamily="34" charset="0"/>
        </a:defRPr>
      </a:lvl6pPr>
      <a:lvl7pPr marL="914400" algn="ctr" rtl="0" eaLnBrk="1" fontAlgn="base" hangingPunct="1">
        <a:lnSpc>
          <a:spcPct val="85000"/>
        </a:lnSpc>
        <a:spcBef>
          <a:spcPct val="0"/>
        </a:spcBef>
        <a:spcAft>
          <a:spcPct val="0"/>
        </a:spcAft>
        <a:defRPr sz="4800">
          <a:solidFill>
            <a:srgbClr val="0056A3"/>
          </a:solidFill>
          <a:latin typeface="Calibri Light" panose="020F0302020204030204" pitchFamily="34" charset="0"/>
        </a:defRPr>
      </a:lvl7pPr>
      <a:lvl8pPr marL="1371600" algn="ctr" rtl="0" eaLnBrk="1" fontAlgn="base" hangingPunct="1">
        <a:lnSpc>
          <a:spcPct val="85000"/>
        </a:lnSpc>
        <a:spcBef>
          <a:spcPct val="0"/>
        </a:spcBef>
        <a:spcAft>
          <a:spcPct val="0"/>
        </a:spcAft>
        <a:defRPr sz="4800">
          <a:solidFill>
            <a:srgbClr val="0056A3"/>
          </a:solidFill>
          <a:latin typeface="Calibri Light" panose="020F0302020204030204" pitchFamily="34" charset="0"/>
        </a:defRPr>
      </a:lvl8pPr>
      <a:lvl9pPr marL="1828800" algn="ctr" rtl="0" eaLnBrk="1" fontAlgn="base" hangingPunct="1">
        <a:lnSpc>
          <a:spcPct val="85000"/>
        </a:lnSpc>
        <a:spcBef>
          <a:spcPct val="0"/>
        </a:spcBef>
        <a:spcAft>
          <a:spcPct val="0"/>
        </a:spcAft>
        <a:defRPr sz="4800">
          <a:solidFill>
            <a:srgbClr val="0056A3"/>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ＭＳ Ｐゴシック" charset="0"/>
        </a:defRPr>
      </a:lvl1pPr>
      <a:lvl2pPr marL="382588" indent="-182563" algn="l" rtl="0" eaLnBrk="1" fontAlgn="base" hangingPunct="1">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1" fontAlgn="base" hangingPunct="1">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1" fontAlgn="base" hangingPunct="1">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1" fontAlgn="base" hangingPunct="1">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qafs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qafsa.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735013" y="3871913"/>
            <a:ext cx="7543800" cy="1143000"/>
          </a:xfrm>
        </p:spPr>
        <p:txBody>
          <a:bodyPr rtlCol="0"/>
          <a:lstStyle/>
          <a:p>
            <a:pPr algn="r" eaLnBrk="1" fontAlgn="auto" hangingPunct="1">
              <a:lnSpc>
                <a:spcPct val="70000"/>
              </a:lnSpc>
              <a:buFont typeface="Calibri" panose="020F0502020204030204" pitchFamily="34" charset="0"/>
              <a:buNone/>
              <a:defRPr/>
            </a:pPr>
            <a:endParaRPr lang="en-US" altLang="en-US" sz="4300" dirty="0">
              <a:ea typeface="+mn-ea"/>
              <a:cs typeface="+mn-cs"/>
            </a:endParaRPr>
          </a:p>
          <a:p>
            <a:pPr eaLnBrk="1" fontAlgn="auto" hangingPunct="1">
              <a:buFont typeface="Calibri" panose="020F0502020204030204" pitchFamily="34" charset="0"/>
              <a:buNone/>
              <a:defRPr/>
            </a:pPr>
            <a:r>
              <a:rPr lang="en-US" altLang="en-US" dirty="0">
                <a:ea typeface="+mn-ea"/>
                <a:cs typeface="+mn-cs"/>
              </a:rPr>
              <a:t> </a:t>
            </a:r>
          </a:p>
          <a:p>
            <a:pPr eaLnBrk="1" fontAlgn="auto" hangingPunct="1">
              <a:buFont typeface="Calibri" panose="020F0502020204030204" pitchFamily="34" charset="0"/>
              <a:buNone/>
              <a:defRPr/>
            </a:pPr>
            <a:endParaRPr lang="en-US" altLang="en-US" dirty="0">
              <a:ea typeface="+mn-ea"/>
              <a:cs typeface="+mn-cs"/>
            </a:endParaRPr>
          </a:p>
          <a:p>
            <a:pPr eaLnBrk="1" fontAlgn="auto" hangingPunct="1">
              <a:buFont typeface="Calibri" panose="020F0502020204030204" pitchFamily="34" charset="0"/>
              <a:buNone/>
              <a:defRPr/>
            </a:pPr>
            <a:endParaRPr lang="en-US" altLang="en-US" sz="3400" dirty="0">
              <a:ea typeface="+mn-ea"/>
              <a:cs typeface="+mn-cs"/>
            </a:endParaRPr>
          </a:p>
        </p:txBody>
      </p:sp>
      <p:sp>
        <p:nvSpPr>
          <p:cNvPr id="8" name="TextBox 7"/>
          <p:cNvSpPr txBox="1"/>
          <p:nvPr/>
        </p:nvSpPr>
        <p:spPr>
          <a:xfrm>
            <a:off x="383058" y="4156216"/>
            <a:ext cx="8266671" cy="1889748"/>
          </a:xfrm>
          <a:prstGeom prst="rect">
            <a:avLst/>
          </a:prstGeom>
          <a:noFill/>
        </p:spPr>
        <p:txBody>
          <a:bodyPr wrap="square">
            <a:spAutoFit/>
          </a:bodyPr>
          <a:lstStyle/>
          <a:p>
            <a:pPr algn="ctr">
              <a:spcBef>
                <a:spcPct val="20000"/>
              </a:spcBef>
              <a:defRPr/>
            </a:pPr>
            <a:r>
              <a:rPr lang="en-US" altLang="en-US" sz="4400" b="1" dirty="0" smtClean="0">
                <a:latin typeface="Arial"/>
                <a:ea typeface="+mn-ea"/>
                <a:cs typeface="Arial"/>
              </a:rPr>
              <a:t>National Military Association or Private Organization</a:t>
            </a:r>
            <a:endParaRPr lang="en-US" altLang="en-US" sz="4400" b="1" dirty="0">
              <a:latin typeface="Arial"/>
              <a:ea typeface="+mn-ea"/>
              <a:cs typeface="Arial"/>
            </a:endParaRPr>
          </a:p>
          <a:p>
            <a:pPr algn="ctr">
              <a:spcBef>
                <a:spcPct val="20000"/>
              </a:spcBef>
              <a:defRPr/>
            </a:pPr>
            <a:r>
              <a:rPr lang="en-US" altLang="en-US" sz="2400" b="1" dirty="0">
                <a:latin typeface="Arial"/>
                <a:ea typeface="+mn-ea"/>
                <a:cs typeface="Arial"/>
              </a:rPr>
              <a:t>As of </a:t>
            </a:r>
            <a:r>
              <a:rPr lang="en-US" altLang="en-US" sz="2400" b="1" dirty="0" smtClean="0">
                <a:latin typeface="Arial"/>
                <a:ea typeface="+mn-ea"/>
                <a:cs typeface="Arial"/>
              </a:rPr>
              <a:t>22</a:t>
            </a:r>
            <a:r>
              <a:rPr lang="en-US" altLang="en-US" sz="2400" b="1" dirty="0" smtClean="0">
                <a:latin typeface="Arial"/>
                <a:ea typeface="+mn-ea"/>
                <a:cs typeface="Arial"/>
              </a:rPr>
              <a:t> </a:t>
            </a:r>
            <a:r>
              <a:rPr lang="en-US" altLang="en-US" sz="2400" b="1" dirty="0">
                <a:latin typeface="Arial"/>
                <a:ea typeface="+mn-ea"/>
                <a:cs typeface="Arial"/>
              </a:rPr>
              <a:t>Mar 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a:ea typeface="+mj-ea"/>
                <a:cs typeface="+mj-cs"/>
              </a:rPr>
              <a:t>Private Org vs. NMA</a:t>
            </a:r>
          </a:p>
        </p:txBody>
      </p:sp>
      <p:sp>
        <p:nvSpPr>
          <p:cNvPr id="17410" name="TextBox 3"/>
          <p:cNvSpPr txBox="1">
            <a:spLocks noChangeArrowheads="1"/>
          </p:cNvSpPr>
          <p:nvPr/>
        </p:nvSpPr>
        <p:spPr bwMode="auto">
          <a:xfrm>
            <a:off x="234778" y="1553095"/>
            <a:ext cx="861266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a:r>
              <a:rPr lang="en-US" sz="2400" b="1" dirty="0" smtClean="0">
                <a:latin typeface="Times New Roman" panose="02020603050405020304" pitchFamily="18" charset="0"/>
                <a:cs typeface="Times New Roman" panose="02020603050405020304" pitchFamily="18" charset="0"/>
              </a:rPr>
              <a:t>IAW AFI 34-223 is an AFSA Chapter a Private Organization?</a:t>
            </a:r>
          </a:p>
          <a:p>
            <a:pPr algn="ct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Installation Commander Approves Establishment?            (Y/N)</a:t>
            </a:r>
          </a:p>
          <a:p>
            <a:r>
              <a:rPr lang="en-US" sz="2400" b="1" dirty="0" smtClean="0">
                <a:latin typeface="Times New Roman" panose="02020603050405020304" pitchFamily="18" charset="0"/>
                <a:cs typeface="Times New Roman" panose="02020603050405020304" pitchFamily="18" charset="0"/>
              </a:rPr>
              <a:t>Installation Commander Withdraws Establishment?         (Y/N)</a:t>
            </a:r>
          </a:p>
          <a:p>
            <a:r>
              <a:rPr lang="en-US" sz="2400" b="1" dirty="0" smtClean="0">
                <a:latin typeface="Times New Roman" panose="02020603050405020304" pitchFamily="18" charset="0"/>
                <a:cs typeface="Times New Roman" panose="02020603050405020304" pitchFamily="18" charset="0"/>
              </a:rPr>
              <a:t>FSS Commander Ensures Justification Still Exists?           (Y/N)</a:t>
            </a:r>
          </a:p>
          <a:p>
            <a:r>
              <a:rPr lang="en-US" sz="2400" b="1" dirty="0" smtClean="0">
                <a:latin typeface="Times New Roman" panose="02020603050405020304" pitchFamily="18" charset="0"/>
                <a:cs typeface="Times New Roman" panose="02020603050405020304" pitchFamily="18" charset="0"/>
              </a:rPr>
              <a:t>FSS Commander Recommends Revocation/Renewal?       (Y/N)</a:t>
            </a:r>
          </a:p>
          <a:p>
            <a:r>
              <a:rPr lang="en-US" sz="2400" b="1" dirty="0" smtClean="0">
                <a:latin typeface="Times New Roman" panose="02020603050405020304" pitchFamily="18" charset="0"/>
                <a:cs typeface="Times New Roman" panose="02020603050405020304" pitchFamily="18" charset="0"/>
              </a:rPr>
              <a:t>FSS RM Maintains a File?  					  (Y/N)</a:t>
            </a:r>
          </a:p>
          <a:p>
            <a:r>
              <a:rPr lang="en-US" sz="2400" b="1" dirty="0" smtClean="0">
                <a:latin typeface="Times New Roman" panose="02020603050405020304" pitchFamily="18" charset="0"/>
                <a:cs typeface="Times New Roman" panose="02020603050405020304" pitchFamily="18" charset="0"/>
              </a:rPr>
              <a:t>FSS RM Annual Review of Financial Records, etc.?          (Y/N)</a:t>
            </a:r>
          </a:p>
          <a:p>
            <a:endParaRPr lang="en-US" sz="2400" b="1"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2738369" y="5167554"/>
            <a:ext cx="3605475" cy="830997"/>
          </a:xfrm>
          <a:prstGeom prst="rect">
            <a:avLst/>
          </a:prstGeom>
          <a:noFill/>
        </p:spPr>
        <p:txBody>
          <a:bodyPr wrap="none" rtlCol="0">
            <a:spAutoFit/>
          </a:bodyPr>
          <a:lstStyle/>
          <a:p>
            <a:pPr algn="ctr"/>
            <a:r>
              <a:rPr lang="en-US" sz="2400" b="1" i="1" dirty="0">
                <a:solidFill>
                  <a:srgbClr val="00B050"/>
                </a:solidFill>
              </a:rPr>
              <a:t>A</a:t>
            </a:r>
            <a:r>
              <a:rPr lang="en-US" sz="2400" b="1" i="1" dirty="0" smtClean="0">
                <a:solidFill>
                  <a:srgbClr val="00B050"/>
                </a:solidFill>
              </a:rPr>
              <a:t>s an NMA</a:t>
            </a:r>
          </a:p>
          <a:p>
            <a:pPr algn="ctr"/>
            <a:r>
              <a:rPr lang="en-US" sz="2400" b="1" i="1" dirty="0" smtClean="0">
                <a:solidFill>
                  <a:srgbClr val="00B050"/>
                </a:solidFill>
              </a:rPr>
              <a:t>the answers are all “no”…</a:t>
            </a:r>
            <a:endParaRPr lang="en-US" sz="2400" b="1" i="1" dirty="0">
              <a:solidFill>
                <a:srgbClr val="00B05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smtClean="0">
                <a:ea typeface="+mj-ea"/>
                <a:cs typeface="+mj-cs"/>
              </a:rPr>
              <a:t>Where We Were</a:t>
            </a:r>
            <a:endParaRPr lang="en-US" altLang="en-US" dirty="0">
              <a:ea typeface="+mj-ea"/>
              <a:cs typeface="+mj-cs"/>
            </a:endParaRPr>
          </a:p>
        </p:txBody>
      </p:sp>
      <p:sp>
        <p:nvSpPr>
          <p:cNvPr id="17410" name="TextBox 3"/>
          <p:cNvSpPr txBox="1">
            <a:spLocks noChangeArrowheads="1"/>
          </p:cNvSpPr>
          <p:nvPr/>
        </p:nvSpPr>
        <p:spPr bwMode="auto">
          <a:xfrm>
            <a:off x="247135" y="1400528"/>
            <a:ext cx="863737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solidFill>
                  <a:srgbClr val="000000"/>
                </a:solidFill>
                <a:latin typeface="Times New Roman" panose="02020603050405020304" pitchFamily="18" charset="0"/>
                <a:cs typeface="Times New Roman" panose="02020603050405020304" pitchFamily="18" charset="0"/>
              </a:rPr>
              <a:t>AFSA Manual 100-4 – Principle 5, Section 1. </a:t>
            </a:r>
          </a:p>
          <a:p>
            <a:pPr marL="342900" indent="-342900">
              <a:buFont typeface="Wingdings" panose="05000000000000000000" pitchFamily="2" charset="2"/>
              <a:buChar char="Ø"/>
            </a:pPr>
            <a:r>
              <a:rPr lang="en-US" sz="2400" b="1" dirty="0">
                <a:solidFill>
                  <a:srgbClr val="000000"/>
                </a:solidFill>
                <a:latin typeface="Times New Roman" panose="02020603050405020304" pitchFamily="18" charset="0"/>
                <a:cs typeface="Times New Roman" panose="02020603050405020304" pitchFamily="18" charset="0"/>
              </a:rPr>
              <a:t>Used to Say…….</a:t>
            </a:r>
          </a:p>
          <a:p>
            <a:pPr marL="342900" indent="-342900">
              <a:buFont typeface="Wingdings" panose="05000000000000000000" pitchFamily="2" charset="2"/>
              <a:buChar char="Ø"/>
            </a:pPr>
            <a:endParaRPr lang="en-US" sz="2400" b="1" dirty="0">
              <a:solidFill>
                <a:srgbClr val="000000"/>
              </a:solidFill>
              <a:latin typeface="Times New Roman" panose="02020603050405020304" pitchFamily="18" charset="0"/>
              <a:cs typeface="Times New Roman" panose="02020603050405020304" pitchFamily="18" charset="0"/>
            </a:endParaRPr>
          </a:p>
          <a:p>
            <a:pPr algn="just"/>
            <a:r>
              <a:rPr lang="en-US" sz="1800" b="1" dirty="0">
                <a:solidFill>
                  <a:srgbClr val="000000"/>
                </a:solidFill>
                <a:latin typeface="Times New Roman" panose="02020603050405020304" pitchFamily="18" charset="0"/>
                <a:cs typeface="Times New Roman" panose="02020603050405020304" pitchFamily="18" charset="0"/>
              </a:rPr>
              <a:t> “</a:t>
            </a:r>
            <a:r>
              <a:rPr lang="en-US" sz="1800" dirty="0">
                <a:solidFill>
                  <a:srgbClr val="000000"/>
                </a:solidFill>
              </a:rPr>
              <a:t>a. The Air Force Sergeants Association is a Professional Military Association and Veteran Service Organization, </a:t>
            </a:r>
            <a:r>
              <a:rPr lang="en-US" sz="1800" b="1" dirty="0">
                <a:solidFill>
                  <a:srgbClr val="00B050"/>
                </a:solidFill>
              </a:rPr>
              <a:t>formally chartered by Congress</a:t>
            </a:r>
            <a:r>
              <a:rPr lang="en-US" sz="1800" b="1" dirty="0">
                <a:solidFill>
                  <a:srgbClr val="000000"/>
                </a:solidFill>
              </a:rPr>
              <a:t>. </a:t>
            </a:r>
            <a:r>
              <a:rPr lang="en-US" sz="1800" dirty="0">
                <a:solidFill>
                  <a:srgbClr val="000000"/>
                </a:solidFill>
              </a:rPr>
              <a:t>There are elements of each chapter that </a:t>
            </a:r>
            <a:r>
              <a:rPr lang="en-US" sz="1800" b="1" dirty="0">
                <a:solidFill>
                  <a:srgbClr val="000000"/>
                </a:solidFill>
              </a:rPr>
              <a:t>must follow the rules of private organizations while on a </a:t>
            </a:r>
            <a:r>
              <a:rPr lang="en-US" sz="1800" b="1" dirty="0" smtClean="0">
                <a:solidFill>
                  <a:srgbClr val="000000"/>
                </a:solidFill>
              </a:rPr>
              <a:t>military installation</a:t>
            </a:r>
            <a:r>
              <a:rPr lang="en-US" sz="1800" dirty="0">
                <a:solidFill>
                  <a:srgbClr val="000000"/>
                </a:solidFill>
              </a:rPr>
              <a:t>. </a:t>
            </a:r>
            <a:r>
              <a:rPr lang="en-US" sz="1800" dirty="0" smtClean="0">
                <a:solidFill>
                  <a:srgbClr val="000000"/>
                </a:solidFill>
              </a:rPr>
              <a:t>      </a:t>
            </a:r>
            <a:r>
              <a:rPr lang="en-US" sz="1800" b="1" dirty="0" smtClean="0">
                <a:solidFill>
                  <a:srgbClr val="000000"/>
                </a:solidFill>
              </a:rPr>
              <a:t>Air </a:t>
            </a:r>
            <a:r>
              <a:rPr lang="en-US" sz="1800" b="1" dirty="0">
                <a:solidFill>
                  <a:srgbClr val="000000"/>
                </a:solidFill>
              </a:rPr>
              <a:t>Force Instruction 34-223 </a:t>
            </a:r>
            <a:r>
              <a:rPr lang="en-US" sz="1800" dirty="0">
                <a:solidFill>
                  <a:srgbClr val="000000"/>
                </a:solidFill>
              </a:rPr>
              <a:t>prescribes requirements for </a:t>
            </a:r>
            <a:r>
              <a:rPr lang="en-US" sz="1800" dirty="0" smtClean="0">
                <a:solidFill>
                  <a:srgbClr val="000000"/>
                </a:solidFill>
              </a:rPr>
              <a:t>private organizations </a:t>
            </a:r>
            <a:r>
              <a:rPr lang="en-US" sz="1800" dirty="0">
                <a:solidFill>
                  <a:srgbClr val="000000"/>
                </a:solidFill>
              </a:rPr>
              <a:t>located on Air Force installations. AFSA Chapter Presidents </a:t>
            </a:r>
            <a:r>
              <a:rPr lang="en-US" sz="1800" dirty="0" smtClean="0">
                <a:solidFill>
                  <a:srgbClr val="000000"/>
                </a:solidFill>
              </a:rPr>
              <a:t>affected should </a:t>
            </a:r>
            <a:r>
              <a:rPr lang="en-US" sz="1800" dirty="0">
                <a:solidFill>
                  <a:srgbClr val="000000"/>
                </a:solidFill>
              </a:rPr>
              <a:t>obtain a copy of this document from the appropriate location.</a:t>
            </a:r>
          </a:p>
          <a:p>
            <a:pPr algn="just"/>
            <a:endParaRPr lang="en-US" sz="1800" dirty="0">
              <a:solidFill>
                <a:srgbClr val="000000"/>
              </a:solidFill>
            </a:endParaRPr>
          </a:p>
          <a:p>
            <a:pPr algn="just"/>
            <a:r>
              <a:rPr lang="en-US" sz="1800" dirty="0">
                <a:solidFill>
                  <a:srgbClr val="000000"/>
                </a:solidFill>
              </a:rPr>
              <a:t>b. As local affiliations of a veteran’s organization, AFSA chapters are </a:t>
            </a:r>
            <a:r>
              <a:rPr lang="en-US" sz="1800" b="1" dirty="0">
                <a:solidFill>
                  <a:srgbClr val="000000"/>
                </a:solidFill>
              </a:rPr>
              <a:t>classified</a:t>
            </a:r>
            <a:r>
              <a:rPr lang="en-US" sz="1800" dirty="0">
                <a:solidFill>
                  <a:srgbClr val="000000"/>
                </a:solidFill>
              </a:rPr>
              <a:t> as </a:t>
            </a:r>
            <a:r>
              <a:rPr lang="en-US" sz="1800" b="1" dirty="0">
                <a:solidFill>
                  <a:srgbClr val="000000"/>
                </a:solidFill>
              </a:rPr>
              <a:t>private organizations</a:t>
            </a:r>
            <a:r>
              <a:rPr lang="en-US" sz="1800" dirty="0">
                <a:solidFill>
                  <a:srgbClr val="000000"/>
                </a:solidFill>
              </a:rPr>
              <a:t>, as </a:t>
            </a:r>
            <a:r>
              <a:rPr lang="en-US" sz="1800" b="1" dirty="0">
                <a:solidFill>
                  <a:srgbClr val="000000"/>
                </a:solidFill>
              </a:rPr>
              <a:t>defined in this instruction</a:t>
            </a:r>
            <a:r>
              <a:rPr lang="en-US" sz="1800" dirty="0">
                <a:solidFill>
                  <a:srgbClr val="000000"/>
                </a:solidFill>
              </a:rPr>
              <a:t>. As such, these chapters operate on an Air Force installation with the consent of the Installation Commander. An annual review is made by the local base military officials to see if the bylaws, policies and procedures,  etc., prescribing membership provisions and purposes, still apply, and to determine whether the chapter’s authorization to operate shall be continued.</a:t>
            </a:r>
            <a:r>
              <a:rPr lang="en-US" sz="1800" b="1" dirty="0">
                <a:solidFill>
                  <a:srgbClr val="000000"/>
                </a:solidFill>
              </a:rPr>
              <a:t>”</a:t>
            </a:r>
            <a:endParaRPr lang="en-US" sz="1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645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smtClean="0">
                <a:ea typeface="+mj-ea"/>
                <a:cs typeface="+mj-cs"/>
              </a:rPr>
              <a:t>Where We Were</a:t>
            </a:r>
            <a:endParaRPr lang="en-US" altLang="en-US" dirty="0">
              <a:ea typeface="+mj-ea"/>
              <a:cs typeface="+mj-cs"/>
            </a:endParaRPr>
          </a:p>
        </p:txBody>
      </p:sp>
      <p:sp>
        <p:nvSpPr>
          <p:cNvPr id="17410" name="TextBox 3"/>
          <p:cNvSpPr txBox="1">
            <a:spLocks noChangeArrowheads="1"/>
          </p:cNvSpPr>
          <p:nvPr/>
        </p:nvSpPr>
        <p:spPr bwMode="auto">
          <a:xfrm>
            <a:off x="324599" y="1392578"/>
            <a:ext cx="8436342"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000" b="1" dirty="0" smtClean="0">
                <a:solidFill>
                  <a:srgbClr val="000000"/>
                </a:solidFill>
                <a:latin typeface="Times New Roman" panose="02020603050405020304" pitchFamily="18" charset="0"/>
                <a:cs typeface="Times New Roman" panose="02020603050405020304" pitchFamily="18" charset="0"/>
              </a:rPr>
              <a:t>Chapter </a:t>
            </a:r>
            <a:r>
              <a:rPr lang="en-US" sz="2000" b="1" dirty="0">
                <a:solidFill>
                  <a:srgbClr val="000000"/>
                </a:solidFill>
                <a:latin typeface="Times New Roman" panose="02020603050405020304" pitchFamily="18" charset="0"/>
                <a:cs typeface="Times New Roman" panose="02020603050405020304" pitchFamily="18" charset="0"/>
              </a:rPr>
              <a:t>951 </a:t>
            </a:r>
            <a:r>
              <a:rPr lang="en-US" sz="2000" b="1" dirty="0" smtClean="0">
                <a:solidFill>
                  <a:srgbClr val="000000"/>
                </a:solidFill>
                <a:latin typeface="Times New Roman" panose="02020603050405020304" pitchFamily="18" charset="0"/>
                <a:cs typeface="Times New Roman" panose="02020603050405020304" pitchFamily="18" charset="0"/>
              </a:rPr>
              <a:t>experienced years of issues/roadblocks</a:t>
            </a:r>
          </a:p>
          <a:p>
            <a:pPr marL="1085850" lvl="1"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FSS/JA wanted “control” (approval) of  chapter’s off -base activities</a:t>
            </a:r>
          </a:p>
          <a:p>
            <a:pPr marL="1485900" lvl="2"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AFSA “not exempted” in AFI 34-223, Section A.2. Applicability</a:t>
            </a:r>
          </a:p>
          <a:p>
            <a:pPr marL="1085850" lvl="1"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Told use of “Air Force” in Air Force Sergeants Association was illegal</a:t>
            </a:r>
          </a:p>
          <a:p>
            <a:pPr marL="1085850" lvl="1"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Told must register as a PO in order to meet on base</a:t>
            </a:r>
          </a:p>
          <a:p>
            <a:pPr marL="342900" indent="-342900">
              <a:buFont typeface="Wingdings" panose="05000000000000000000" pitchFamily="2" charset="2"/>
              <a:buChar char="Ø"/>
            </a:pPr>
            <a:r>
              <a:rPr lang="en-US" sz="2000" b="1" dirty="0" smtClean="0">
                <a:solidFill>
                  <a:srgbClr val="000000"/>
                </a:solidFill>
                <a:latin typeface="Times New Roman" panose="02020603050405020304" pitchFamily="18" charset="0"/>
                <a:cs typeface="Times New Roman" panose="02020603050405020304" pitchFamily="18" charset="0"/>
              </a:rPr>
              <a:t>2014 AFSA International President visits Ellsworth AFB to see issues “first hand”</a:t>
            </a:r>
          </a:p>
          <a:p>
            <a:pPr marL="1085850" lvl="1"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Unable to hold informational Earned </a:t>
            </a:r>
            <a:r>
              <a:rPr lang="en-US" sz="1800" dirty="0">
                <a:solidFill>
                  <a:srgbClr val="000000"/>
                </a:solidFill>
                <a:latin typeface="Times New Roman" panose="02020603050405020304" pitchFamily="18" charset="0"/>
                <a:cs typeface="Times New Roman" panose="02020603050405020304" pitchFamily="18" charset="0"/>
              </a:rPr>
              <a:t>B</a:t>
            </a:r>
            <a:r>
              <a:rPr lang="en-US" sz="1800" dirty="0" smtClean="0">
                <a:solidFill>
                  <a:srgbClr val="000000"/>
                </a:solidFill>
                <a:latin typeface="Times New Roman" panose="02020603050405020304" pitchFamily="18" charset="0"/>
                <a:cs typeface="Times New Roman" panose="02020603050405020304" pitchFamily="18" charset="0"/>
              </a:rPr>
              <a:t>enefits briefings during duty hours at any duty location</a:t>
            </a:r>
          </a:p>
          <a:p>
            <a:pPr marL="1085850" lvl="1"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Earned Benefits briefing approved for base theater on Friday at 1600 hours</a:t>
            </a:r>
          </a:p>
          <a:p>
            <a:pPr marL="1485900" lvl="2"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No Public Affairs support/advertisement </a:t>
            </a:r>
          </a:p>
          <a:p>
            <a:pPr marL="1485900" lvl="2" indent="-342900">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Total audience (5)</a:t>
            </a:r>
          </a:p>
          <a:p>
            <a:pPr marL="342900" indent="-342900">
              <a:buFont typeface="Wingdings" panose="05000000000000000000" pitchFamily="2" charset="2"/>
              <a:buChar char="Ø"/>
            </a:pPr>
            <a:r>
              <a:rPr lang="en-US" sz="2000" b="1" dirty="0">
                <a:solidFill>
                  <a:srgbClr val="000000"/>
                </a:solidFill>
                <a:latin typeface="Times New Roman" panose="02020603050405020304" pitchFamily="18" charset="0"/>
                <a:cs typeface="Times New Roman" panose="02020603050405020304" pitchFamily="18" charset="0"/>
              </a:rPr>
              <a:t>AFSA International President &amp; HQ Staff engaged with DoD/USAF to resolve </a:t>
            </a:r>
          </a:p>
        </p:txBody>
      </p:sp>
    </p:spTree>
    <p:extLst>
      <p:ext uri="{BB962C8B-B14F-4D97-AF65-F5344CB8AC3E}">
        <p14:creationId xmlns:p14="http://schemas.microsoft.com/office/powerpoint/2010/main" val="987864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normAutofit/>
          </a:bodyPr>
          <a:lstStyle/>
          <a:p>
            <a:pPr eaLnBrk="1" fontAlgn="auto" hangingPunct="1">
              <a:spcAft>
                <a:spcPts val="0"/>
              </a:spcAft>
              <a:defRPr/>
            </a:pPr>
            <a:r>
              <a:rPr lang="en-US" altLang="en-US" dirty="0" smtClean="0">
                <a:ea typeface="+mj-ea"/>
                <a:cs typeface="+mj-cs"/>
              </a:rPr>
              <a:t>Where We Are</a:t>
            </a:r>
            <a:endParaRPr lang="en-US" altLang="en-US" dirty="0">
              <a:ea typeface="+mj-ea"/>
              <a:cs typeface="+mj-cs"/>
            </a:endParaRPr>
          </a:p>
        </p:txBody>
      </p:sp>
      <p:sp>
        <p:nvSpPr>
          <p:cNvPr id="17410" name="TextBox 3"/>
          <p:cNvSpPr txBox="1">
            <a:spLocks noChangeArrowheads="1"/>
          </p:cNvSpPr>
          <p:nvPr/>
        </p:nvSpPr>
        <p:spPr bwMode="auto">
          <a:xfrm>
            <a:off x="296563" y="1293283"/>
            <a:ext cx="8489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solidFill>
                  <a:srgbClr val="000000"/>
                </a:solidFill>
                <a:latin typeface="Times New Roman" panose="02020603050405020304" pitchFamily="18" charset="0"/>
                <a:cs typeface="Times New Roman" panose="02020603050405020304" pitchFamily="18" charset="0"/>
              </a:rPr>
              <a:t>AFSA designated as NMA in DODI 5410.19, 29 Jul 2015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063" y="1904871"/>
            <a:ext cx="5762625" cy="4086225"/>
          </a:xfrm>
          <a:prstGeom prst="rect">
            <a:avLst/>
          </a:prstGeom>
          <a:ln w="25400">
            <a:solidFill>
              <a:schemeClr val="tx1"/>
            </a:solidFill>
          </a:ln>
        </p:spPr>
      </p:pic>
    </p:spTree>
    <p:extLst>
      <p:ext uri="{BB962C8B-B14F-4D97-AF65-F5344CB8AC3E}">
        <p14:creationId xmlns:p14="http://schemas.microsoft.com/office/powerpoint/2010/main" val="3639953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smtClean="0">
                <a:ea typeface="+mj-ea"/>
                <a:cs typeface="+mj-cs"/>
              </a:rPr>
              <a:t>Where We Are</a:t>
            </a:r>
            <a:endParaRPr lang="en-US" altLang="en-US" dirty="0">
              <a:ea typeface="+mj-ea"/>
              <a:cs typeface="+mj-cs"/>
            </a:endParaRPr>
          </a:p>
        </p:txBody>
      </p:sp>
      <p:sp>
        <p:nvSpPr>
          <p:cNvPr id="17410" name="TextBox 3"/>
          <p:cNvSpPr txBox="1">
            <a:spLocks noChangeArrowheads="1"/>
          </p:cNvSpPr>
          <p:nvPr/>
        </p:nvSpPr>
        <p:spPr bwMode="auto">
          <a:xfrm>
            <a:off x="296562" y="1400528"/>
            <a:ext cx="8513806"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solidFill>
                  <a:srgbClr val="000000"/>
                </a:solidFill>
                <a:latin typeface="Times New Roman" panose="02020603050405020304" pitchFamily="18" charset="0"/>
                <a:cs typeface="Times New Roman" panose="02020603050405020304" pitchFamily="18" charset="0"/>
              </a:rPr>
              <a:t>AFSA Manual 100-4 – Principle 5, Section 1. </a:t>
            </a:r>
          </a:p>
          <a:p>
            <a:pPr marL="342900" indent="-342900">
              <a:buFont typeface="Wingdings" panose="05000000000000000000" pitchFamily="2" charset="2"/>
              <a:buChar char="Ø"/>
            </a:pPr>
            <a:r>
              <a:rPr lang="en-US" sz="2400" b="1" dirty="0">
                <a:solidFill>
                  <a:srgbClr val="000000"/>
                </a:solidFill>
                <a:latin typeface="Times New Roman" panose="02020603050405020304" pitchFamily="18" charset="0"/>
                <a:cs typeface="Times New Roman" panose="02020603050405020304" pitchFamily="18" charset="0"/>
              </a:rPr>
              <a:t>Now Says…….</a:t>
            </a:r>
          </a:p>
          <a:p>
            <a:pPr marL="342900" indent="-342900">
              <a:buFont typeface="Wingdings" panose="05000000000000000000" pitchFamily="2" charset="2"/>
              <a:buChar char="Ø"/>
            </a:pPr>
            <a:endParaRPr lang="en-US" sz="2400" b="1" dirty="0">
              <a:solidFill>
                <a:srgbClr val="000000"/>
              </a:solidFill>
              <a:latin typeface="Times New Roman" panose="02020603050405020304" pitchFamily="18" charset="0"/>
              <a:cs typeface="Times New Roman" panose="02020603050405020304" pitchFamily="18" charset="0"/>
            </a:endParaRPr>
          </a:p>
          <a:p>
            <a:pPr algn="just"/>
            <a:r>
              <a:rPr lang="en-US" sz="2400" b="1" dirty="0">
                <a:solidFill>
                  <a:srgbClr val="000000"/>
                </a:solidFill>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cs typeface="Times New Roman" panose="02020603050405020304" pitchFamily="18" charset="0"/>
              </a:rPr>
              <a:t>“</a:t>
            </a:r>
            <a:r>
              <a:rPr lang="en-US" sz="1800" i="1" dirty="0">
                <a:solidFill>
                  <a:srgbClr val="000000"/>
                </a:solidFill>
              </a:rPr>
              <a:t>a. </a:t>
            </a:r>
            <a:r>
              <a:rPr lang="en-US" sz="1800" dirty="0">
                <a:solidFill>
                  <a:srgbClr val="000000"/>
                </a:solidFill>
              </a:rPr>
              <a:t>The Air Force Sergeants is a Professional Military Association and Veteran Service Organization, </a:t>
            </a:r>
            <a:r>
              <a:rPr lang="en-US" sz="1800" b="1" dirty="0">
                <a:solidFill>
                  <a:srgbClr val="00B050"/>
                </a:solidFill>
              </a:rPr>
              <a:t>formally chartered by Congress </a:t>
            </a:r>
            <a:r>
              <a:rPr lang="en-US" sz="1800" dirty="0">
                <a:solidFill>
                  <a:srgbClr val="000000"/>
                </a:solidFill>
              </a:rPr>
              <a:t>and </a:t>
            </a:r>
            <a:r>
              <a:rPr lang="en-US" sz="1800" b="1" dirty="0">
                <a:solidFill>
                  <a:srgbClr val="000000"/>
                </a:solidFill>
              </a:rPr>
              <a:t>recognized in DoD Instruction (</a:t>
            </a:r>
            <a:r>
              <a:rPr lang="en-US" sz="1800" b="1" dirty="0" err="1">
                <a:solidFill>
                  <a:srgbClr val="000000"/>
                </a:solidFill>
              </a:rPr>
              <a:t>DoDI</a:t>
            </a:r>
            <a:r>
              <a:rPr lang="en-US" sz="1800" b="1" dirty="0">
                <a:solidFill>
                  <a:srgbClr val="000000"/>
                </a:solidFill>
              </a:rPr>
              <a:t>) 5410.19 as a national military association.</a:t>
            </a:r>
          </a:p>
          <a:p>
            <a:pPr algn="just"/>
            <a:endParaRPr lang="en-US" sz="1800" i="1" dirty="0">
              <a:solidFill>
                <a:srgbClr val="000000"/>
              </a:solidFill>
            </a:endParaRPr>
          </a:p>
          <a:p>
            <a:pPr algn="just"/>
            <a:r>
              <a:rPr lang="en-US" sz="1800" i="1" dirty="0">
                <a:solidFill>
                  <a:srgbClr val="000000"/>
                </a:solidFill>
              </a:rPr>
              <a:t>b. </a:t>
            </a:r>
            <a:r>
              <a:rPr lang="en-US" sz="1800" dirty="0">
                <a:solidFill>
                  <a:srgbClr val="000000"/>
                </a:solidFill>
              </a:rPr>
              <a:t>As local affiliation of a veteran’s organization, AFSA chapters are classified as a national military association, as defined in </a:t>
            </a:r>
            <a:r>
              <a:rPr lang="en-US" sz="1800" dirty="0" err="1">
                <a:solidFill>
                  <a:srgbClr val="000000"/>
                </a:solidFill>
              </a:rPr>
              <a:t>DoDI</a:t>
            </a:r>
            <a:r>
              <a:rPr lang="en-US" sz="1800" dirty="0">
                <a:solidFill>
                  <a:srgbClr val="000000"/>
                </a:solidFill>
              </a:rPr>
              <a:t> 5410.19. </a:t>
            </a:r>
            <a:r>
              <a:rPr lang="en-US" sz="1800" b="1" dirty="0">
                <a:solidFill>
                  <a:srgbClr val="000000"/>
                </a:solidFill>
              </a:rPr>
              <a:t>Air Force Leadership has authorized, on occasion, assistance in disseminating information about Chapter's activities and/or logistical support for their events and programs. Chapters are required to seek approval of the Installation Commander to operate on the installation and to request the services defined in the DoD instruction</a:t>
            </a:r>
            <a:r>
              <a:rPr lang="en-US" sz="1800" b="1" dirty="0" smtClean="0">
                <a:solidFill>
                  <a:srgbClr val="000000"/>
                </a:solidFill>
              </a:rPr>
              <a:t>.”</a:t>
            </a:r>
            <a:endParaRPr lang="en-US" sz="1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615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normAutofit fontScale="90000"/>
          </a:bodyPr>
          <a:lstStyle/>
          <a:p>
            <a:pPr eaLnBrk="1" fontAlgn="auto" hangingPunct="1">
              <a:spcAft>
                <a:spcPts val="0"/>
              </a:spcAft>
              <a:defRPr/>
            </a:pPr>
            <a:r>
              <a:rPr lang="en-US" altLang="en-US" dirty="0" smtClean="0">
                <a:ea typeface="+mj-ea"/>
                <a:cs typeface="+mj-cs"/>
              </a:rPr>
              <a:t>Supporting Documents</a:t>
            </a:r>
            <a:br>
              <a:rPr lang="en-US" altLang="en-US" dirty="0" smtClean="0">
                <a:ea typeface="+mj-ea"/>
                <a:cs typeface="+mj-cs"/>
              </a:rPr>
            </a:br>
            <a:r>
              <a:rPr lang="en-US" altLang="en-US" sz="2400" dirty="0" smtClean="0">
                <a:ea typeface="+mj-ea"/>
                <a:cs typeface="+mj-cs"/>
                <a:hlinkClick r:id="rId3"/>
              </a:rPr>
              <a:t>www.hqafsa.org</a:t>
            </a:r>
            <a:r>
              <a:rPr lang="en-US" altLang="en-US" sz="2400" dirty="0" smtClean="0">
                <a:ea typeface="+mj-ea"/>
                <a:cs typeface="+mj-cs"/>
              </a:rPr>
              <a:t>  (Member Login</a:t>
            </a:r>
            <a:r>
              <a:rPr lang="en-US" altLang="en-US" sz="2400" dirty="0">
                <a:ea typeface="+mj-ea"/>
                <a:cs typeface="+mj-cs"/>
              </a:rPr>
              <a:t>, Chapter </a:t>
            </a:r>
            <a:r>
              <a:rPr lang="en-US" altLang="en-US" sz="2400" dirty="0" smtClean="0">
                <a:ea typeface="+mj-ea"/>
                <a:cs typeface="+mj-cs"/>
              </a:rPr>
              <a:t>EPA)</a:t>
            </a:r>
            <a:endParaRPr lang="en-US" altLang="en-US" dirty="0">
              <a:ea typeface="+mj-ea"/>
              <a:cs typeface="+mj-cs"/>
            </a:endParaRPr>
          </a:p>
        </p:txBody>
      </p:sp>
      <p:sp>
        <p:nvSpPr>
          <p:cNvPr id="17410" name="TextBox 3"/>
          <p:cNvSpPr txBox="1">
            <a:spLocks noChangeArrowheads="1"/>
          </p:cNvSpPr>
          <p:nvPr/>
        </p:nvSpPr>
        <p:spPr bwMode="auto">
          <a:xfrm>
            <a:off x="381165" y="1502930"/>
            <a:ext cx="84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SECAF/CSAF Letter, 2014</a:t>
            </a:r>
          </a:p>
        </p:txBody>
      </p:sp>
      <p:sp>
        <p:nvSpPr>
          <p:cNvPr id="11" name="TextBox 3"/>
          <p:cNvSpPr txBox="1">
            <a:spLocks noChangeArrowheads="1"/>
          </p:cNvSpPr>
          <p:nvPr/>
        </p:nvSpPr>
        <p:spPr bwMode="auto">
          <a:xfrm>
            <a:off x="381165" y="2215144"/>
            <a:ext cx="84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Secretary of Defense Letter, 2014</a:t>
            </a:r>
          </a:p>
        </p:txBody>
      </p:sp>
      <p:sp>
        <p:nvSpPr>
          <p:cNvPr id="12" name="TextBox 3"/>
          <p:cNvSpPr txBox="1">
            <a:spLocks noChangeArrowheads="1"/>
          </p:cNvSpPr>
          <p:nvPr/>
        </p:nvSpPr>
        <p:spPr bwMode="auto">
          <a:xfrm>
            <a:off x="381165" y="2927358"/>
            <a:ext cx="84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NMA Letter to AFSA, July 2015</a:t>
            </a:r>
          </a:p>
        </p:txBody>
      </p:sp>
      <p:sp>
        <p:nvSpPr>
          <p:cNvPr id="8" name="TextBox 3"/>
          <p:cNvSpPr txBox="1">
            <a:spLocks noChangeArrowheads="1"/>
          </p:cNvSpPr>
          <p:nvPr/>
        </p:nvSpPr>
        <p:spPr bwMode="auto">
          <a:xfrm>
            <a:off x="381165" y="3639572"/>
            <a:ext cx="84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DODI 5410.19, Enclosure 10, </a:t>
            </a:r>
            <a:r>
              <a:rPr lang="en-US" sz="2400" b="1" dirty="0" err="1">
                <a:latin typeface="Times New Roman" panose="02020603050405020304" pitchFamily="18" charset="0"/>
                <a:cs typeface="Times New Roman" panose="02020603050405020304" pitchFamily="18" charset="0"/>
              </a:rPr>
              <a:t>Att</a:t>
            </a:r>
            <a:r>
              <a:rPr lang="en-US" sz="2400" b="1" dirty="0">
                <a:latin typeface="Times New Roman" panose="02020603050405020304" pitchFamily="18" charset="0"/>
                <a:cs typeface="Times New Roman" panose="02020603050405020304" pitchFamily="18" charset="0"/>
              </a:rPr>
              <a:t> 1</a:t>
            </a:r>
          </a:p>
        </p:txBody>
      </p:sp>
      <p:sp>
        <p:nvSpPr>
          <p:cNvPr id="9" name="TextBox 3"/>
          <p:cNvSpPr txBox="1">
            <a:spLocks noChangeArrowheads="1"/>
          </p:cNvSpPr>
          <p:nvPr/>
        </p:nvSpPr>
        <p:spPr bwMode="auto">
          <a:xfrm>
            <a:off x="381165" y="4351786"/>
            <a:ext cx="84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DOD 5500.07-R (JER), Section 3-211</a:t>
            </a:r>
          </a:p>
        </p:txBody>
      </p:sp>
      <p:sp>
        <p:nvSpPr>
          <p:cNvPr id="10" name="TextBox 3"/>
          <p:cNvSpPr txBox="1">
            <a:spLocks noChangeArrowheads="1"/>
          </p:cNvSpPr>
          <p:nvPr/>
        </p:nvSpPr>
        <p:spPr bwMode="auto">
          <a:xfrm>
            <a:off x="381165" y="5064000"/>
            <a:ext cx="84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DODD 1000.26E (4.3, support for events/fundraising)</a:t>
            </a:r>
          </a:p>
        </p:txBody>
      </p:sp>
      <p:sp>
        <p:nvSpPr>
          <p:cNvPr id="13" name="TextBox 3"/>
          <p:cNvSpPr txBox="1">
            <a:spLocks noChangeArrowheads="1"/>
          </p:cNvSpPr>
          <p:nvPr/>
        </p:nvSpPr>
        <p:spPr bwMode="auto">
          <a:xfrm>
            <a:off x="381165" y="5776216"/>
            <a:ext cx="84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Command Chief Guide: 12, 20, 43, 74, </a:t>
            </a:r>
          </a:p>
        </p:txBody>
      </p:sp>
      <p:pic>
        <p:nvPicPr>
          <p:cNvPr id="4" name="Picture 3"/>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886605" y="1205498"/>
            <a:ext cx="2962275" cy="3905383"/>
          </a:xfrm>
          <a:prstGeom prst="rect">
            <a:avLst/>
          </a:prstGeom>
          <a:ln w="19050">
            <a:solidFill>
              <a:schemeClr val="tx1"/>
            </a:solidFill>
          </a:ln>
        </p:spPr>
      </p:pic>
      <p:pic>
        <p:nvPicPr>
          <p:cNvPr id="2" name="Picture 1"/>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885155" y="1220592"/>
            <a:ext cx="2963725" cy="3890289"/>
          </a:xfrm>
          <a:prstGeom prst="rect">
            <a:avLst/>
          </a:prstGeom>
        </p:spPr>
      </p:pic>
      <p:pic>
        <p:nvPicPr>
          <p:cNvPr id="3" name="Picture 2"/>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863843" y="1220592"/>
            <a:ext cx="2985037" cy="3890289"/>
          </a:xfrm>
          <a:prstGeom prst="rect">
            <a:avLst/>
          </a:prstGeom>
        </p:spPr>
      </p:pic>
    </p:spTree>
    <p:extLst>
      <p:ext uri="{BB962C8B-B14F-4D97-AF65-F5344CB8AC3E}">
        <p14:creationId xmlns:p14="http://schemas.microsoft.com/office/powerpoint/2010/main" val="66328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xit" presetSubtype="0" fill="hold"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1" grpId="0"/>
      <p:bldP spid="12" grpId="0"/>
      <p:bldP spid="8" grpId="0"/>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4" y="258763"/>
            <a:ext cx="6066567" cy="782637"/>
          </a:xfrm>
        </p:spPr>
        <p:txBody>
          <a:bodyPr>
            <a:normAutofit fontScale="90000"/>
          </a:bodyPr>
          <a:lstStyle/>
          <a:p>
            <a:pPr eaLnBrk="1" fontAlgn="auto" hangingPunct="1">
              <a:spcAft>
                <a:spcPts val="0"/>
              </a:spcAft>
              <a:defRPr/>
            </a:pPr>
            <a:r>
              <a:rPr lang="en-US" altLang="en-US" dirty="0" smtClean="0">
                <a:ea typeface="+mj-ea"/>
                <a:cs typeface="+mj-cs"/>
              </a:rPr>
              <a:t>How to Affiliate as an NMA</a:t>
            </a:r>
            <a:endParaRPr lang="en-US" altLang="en-US" dirty="0">
              <a:ea typeface="+mj-ea"/>
              <a:cs typeface="+mj-cs"/>
            </a:endParaRPr>
          </a:p>
        </p:txBody>
      </p:sp>
      <p:sp>
        <p:nvSpPr>
          <p:cNvPr id="17410" name="TextBox 3"/>
          <p:cNvSpPr txBox="1">
            <a:spLocks noChangeArrowheads="1"/>
          </p:cNvSpPr>
          <p:nvPr/>
        </p:nvSpPr>
        <p:spPr bwMode="auto">
          <a:xfrm>
            <a:off x="247135" y="1317997"/>
            <a:ext cx="85390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2400" b="1" dirty="0" smtClean="0">
                <a:latin typeface="Times New Roman" panose="02020603050405020304" pitchFamily="18" charset="0"/>
                <a:cs typeface="Times New Roman" panose="02020603050405020304" pitchFamily="18" charset="0"/>
              </a:rPr>
              <a:t>1) Review </a:t>
            </a:r>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entire NMA package to understand policies  </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 Discuss NMA vs PO Affiliation w/ Chapter Members</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b) Eases Administrative Burden / Eases Movement</a:t>
            </a:r>
            <a:endParaRPr lang="en-US" sz="2400" b="1" dirty="0">
              <a:latin typeface="Times New Roman" panose="02020603050405020304" pitchFamily="18" charset="0"/>
              <a:cs typeface="Times New Roman" panose="02020603050405020304" pitchFamily="18" charset="0"/>
            </a:endParaRPr>
          </a:p>
        </p:txBody>
      </p:sp>
      <p:sp>
        <p:nvSpPr>
          <p:cNvPr id="11" name="TextBox 3"/>
          <p:cNvSpPr txBox="1">
            <a:spLocks noChangeArrowheads="1"/>
          </p:cNvSpPr>
          <p:nvPr/>
        </p:nvSpPr>
        <p:spPr bwMode="auto">
          <a:xfrm>
            <a:off x="247136" y="2640697"/>
            <a:ext cx="85390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2400" b="1" dirty="0" smtClean="0">
                <a:latin typeface="Times New Roman" panose="02020603050405020304" pitchFamily="18" charset="0"/>
                <a:cs typeface="Times New Roman" panose="02020603050405020304" pitchFamily="18" charset="0"/>
              </a:rPr>
              <a:t>2) If Chapter desires NMA  Affiliation with Installation</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 Discuss with Command Chief</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b) Will not decrease Chapter support to Base &amp; Community</a:t>
            </a:r>
            <a:endParaRPr lang="en-US" sz="2400" b="1" dirty="0">
              <a:latin typeface="Times New Roman" panose="02020603050405020304" pitchFamily="18" charset="0"/>
              <a:cs typeface="Times New Roman" panose="02020603050405020304" pitchFamily="18" charset="0"/>
            </a:endParaRPr>
          </a:p>
        </p:txBody>
      </p:sp>
      <p:sp>
        <p:nvSpPr>
          <p:cNvPr id="12" name="TextBox 3"/>
          <p:cNvSpPr txBox="1">
            <a:spLocks noChangeArrowheads="1"/>
          </p:cNvSpPr>
          <p:nvPr/>
        </p:nvSpPr>
        <p:spPr bwMode="auto">
          <a:xfrm>
            <a:off x="247137" y="4037523"/>
            <a:ext cx="85390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2400" b="1" dirty="0" smtClean="0">
                <a:latin typeface="Times New Roman" panose="02020603050405020304" pitchFamily="18" charset="0"/>
                <a:cs typeface="Times New Roman" panose="02020603050405020304" pitchFamily="18" charset="0"/>
              </a:rPr>
              <a:t>3) Work </a:t>
            </a:r>
            <a:r>
              <a:rPr lang="en-US" sz="2400" b="1" dirty="0">
                <a:latin typeface="Times New Roman" panose="02020603050405020304" pitchFamily="18" charset="0"/>
                <a:cs typeface="Times New Roman" panose="02020603050405020304" pitchFamily="18" charset="0"/>
              </a:rPr>
              <a:t>with JAG to draft </a:t>
            </a:r>
            <a:r>
              <a:rPr lang="en-US" sz="2400" b="1" dirty="0" smtClean="0">
                <a:latin typeface="Times New Roman" panose="02020603050405020304" pitchFamily="18" charset="0"/>
                <a:cs typeface="Times New Roman" panose="02020603050405020304" pitchFamily="18" charset="0"/>
              </a:rPr>
              <a:t>your chapter’s Letter </a:t>
            </a:r>
            <a:r>
              <a:rPr lang="en-US" sz="2400" b="1" dirty="0">
                <a:latin typeface="Times New Roman" panose="02020603050405020304" pitchFamily="18" charset="0"/>
                <a:cs typeface="Times New Roman" panose="02020603050405020304" pitchFamily="18" charset="0"/>
              </a:rPr>
              <a:t>of </a:t>
            </a:r>
            <a:r>
              <a:rPr lang="en-US" sz="2400" b="1" dirty="0" smtClean="0">
                <a:latin typeface="Times New Roman" panose="02020603050405020304" pitchFamily="18" charset="0"/>
                <a:cs typeface="Times New Roman" panose="02020603050405020304" pitchFamily="18" charset="0"/>
              </a:rPr>
              <a:t>Agreement*</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 Staff Summary Sheet/Package for Wing CC Approval</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b) Supporting Documents (NMA Package / AFSA Bylaws)</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c) Letter to Dissolve base PO Affiliation</a:t>
            </a:r>
          </a:p>
        </p:txBody>
      </p:sp>
      <p:sp>
        <p:nvSpPr>
          <p:cNvPr id="9" name="TextBox 3"/>
          <p:cNvSpPr txBox="1">
            <a:spLocks noChangeArrowheads="1"/>
          </p:cNvSpPr>
          <p:nvPr/>
        </p:nvSpPr>
        <p:spPr bwMode="auto">
          <a:xfrm>
            <a:off x="771689" y="5609088"/>
            <a:ext cx="801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a:r>
              <a:rPr lang="en-US" sz="2400" b="1" dirty="0" smtClean="0">
                <a:solidFill>
                  <a:srgbClr val="00B050"/>
                </a:solidFill>
                <a:latin typeface="Times New Roman" panose="02020603050405020304" pitchFamily="18" charset="0"/>
                <a:cs typeface="Times New Roman" panose="02020603050405020304" pitchFamily="18" charset="0"/>
              </a:rPr>
              <a:t>*Recommend multi-year Letter of Agreement</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792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1" grpId="0"/>
      <p:bldP spid="1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Tips</a:t>
            </a:r>
            <a:endParaRPr lang="en-US" dirty="0"/>
          </a:p>
        </p:txBody>
      </p:sp>
      <p:sp>
        <p:nvSpPr>
          <p:cNvPr id="3" name="Content Placeholder 2"/>
          <p:cNvSpPr>
            <a:spLocks noGrp="1"/>
          </p:cNvSpPr>
          <p:nvPr>
            <p:ph idx="1"/>
          </p:nvPr>
        </p:nvSpPr>
        <p:spPr>
          <a:xfrm>
            <a:off x="345991" y="1359242"/>
            <a:ext cx="8414950" cy="4819135"/>
          </a:xfrm>
        </p:spPr>
        <p:txBody>
          <a:bodyPr/>
          <a:lstStyle/>
          <a:p>
            <a:pPr>
              <a:buFont typeface="Wingdings" panose="05000000000000000000" pitchFamily="2" charset="2"/>
              <a:buChar char="v"/>
            </a:pPr>
            <a:r>
              <a:rPr lang="en-US" dirty="0" smtClean="0"/>
              <a:t> Get away from using .mil or .</a:t>
            </a:r>
            <a:r>
              <a:rPr lang="en-US" dirty="0" err="1" smtClean="0"/>
              <a:t>gov</a:t>
            </a:r>
            <a:r>
              <a:rPr lang="en-US" dirty="0" smtClean="0"/>
              <a:t> emails….ALL MEMBERS!</a:t>
            </a:r>
          </a:p>
          <a:p>
            <a:pPr>
              <a:buFont typeface="Wingdings" panose="05000000000000000000" pitchFamily="2" charset="2"/>
              <a:buChar char="v"/>
            </a:pPr>
            <a:r>
              <a:rPr lang="en-US" dirty="0" smtClean="0"/>
              <a:t> </a:t>
            </a:r>
            <a:r>
              <a:rPr lang="en-US" dirty="0"/>
              <a:t>O</a:t>
            </a:r>
            <a:r>
              <a:rPr lang="en-US" dirty="0" smtClean="0"/>
              <a:t>n occasion you might need to use .mil or .</a:t>
            </a:r>
            <a:r>
              <a:rPr lang="en-US" dirty="0" err="1" smtClean="0"/>
              <a:t>gov</a:t>
            </a:r>
            <a:r>
              <a:rPr lang="en-US" dirty="0" smtClean="0"/>
              <a:t> email…if so DO NOT use your normal military signature block.  Create an alternate signature block such as:</a:t>
            </a:r>
          </a:p>
          <a:p>
            <a:pPr marL="200025" lvl="1" indent="0">
              <a:buNone/>
            </a:pPr>
            <a:r>
              <a:rPr lang="fr-FR" dirty="0" smtClean="0"/>
              <a:t>John </a:t>
            </a:r>
            <a:r>
              <a:rPr lang="fr-FR" dirty="0" err="1" smtClean="0"/>
              <a:t>Doe</a:t>
            </a:r>
            <a:r>
              <a:rPr lang="fr-FR" dirty="0" smtClean="0"/>
              <a:t>                                                                                                                                </a:t>
            </a:r>
            <a:r>
              <a:rPr lang="fr-FR" dirty="0" err="1" smtClean="0"/>
              <a:t>President</a:t>
            </a:r>
            <a:r>
              <a:rPr lang="fr-FR" dirty="0"/>
              <a:t>, AFSA </a:t>
            </a:r>
            <a:r>
              <a:rPr lang="fr-FR" dirty="0" err="1"/>
              <a:t>Chapter</a:t>
            </a:r>
            <a:r>
              <a:rPr lang="fr-FR" dirty="0"/>
              <a:t> </a:t>
            </a:r>
            <a:r>
              <a:rPr lang="fr-FR" dirty="0" smtClean="0"/>
              <a:t>111                                                                                                  (123</a:t>
            </a:r>
            <a:r>
              <a:rPr lang="fr-FR" dirty="0"/>
              <a:t>) 456-7890 (</a:t>
            </a:r>
            <a:r>
              <a:rPr lang="fr-FR" dirty="0" err="1"/>
              <a:t>cell</a:t>
            </a:r>
            <a:r>
              <a:rPr lang="fr-FR" dirty="0" smtClean="0"/>
              <a:t>)                                                                                                        </a:t>
            </a:r>
            <a:r>
              <a:rPr lang="fr-FR" dirty="0" smtClean="0">
                <a:hlinkClick r:id="rId2"/>
              </a:rPr>
              <a:t>www.hqafsa.org</a:t>
            </a:r>
            <a:endParaRPr lang="fr-FR" dirty="0"/>
          </a:p>
          <a:p>
            <a:pPr marL="200025" lvl="1" indent="0">
              <a:buNone/>
            </a:pPr>
            <a:r>
              <a:rPr lang="fr-FR" dirty="0" smtClean="0"/>
              <a:t>AFSA </a:t>
            </a:r>
            <a:r>
              <a:rPr lang="fr-FR" dirty="0" err="1" smtClean="0"/>
              <a:t>is</a:t>
            </a:r>
            <a:r>
              <a:rPr lang="fr-FR" dirty="0" smtClean="0"/>
              <a:t> a National </a:t>
            </a:r>
            <a:r>
              <a:rPr lang="fr-FR" dirty="0" err="1" smtClean="0"/>
              <a:t>Military</a:t>
            </a:r>
            <a:r>
              <a:rPr lang="fr-FR" dirty="0" smtClean="0"/>
              <a:t> Association, a </a:t>
            </a:r>
            <a:r>
              <a:rPr lang="en-US" dirty="0"/>
              <a:t>t</a:t>
            </a:r>
            <a:r>
              <a:rPr lang="en-US" dirty="0" smtClean="0"/>
              <a:t>ax-exempt post </a:t>
            </a:r>
            <a:r>
              <a:rPr lang="en-US" dirty="0"/>
              <a:t>or </a:t>
            </a:r>
            <a:r>
              <a:rPr lang="en-US" dirty="0" smtClean="0"/>
              <a:t>organization </a:t>
            </a:r>
            <a:r>
              <a:rPr lang="en-US" dirty="0"/>
              <a:t>of </a:t>
            </a:r>
            <a:r>
              <a:rPr lang="en-US" dirty="0" smtClean="0"/>
              <a:t>past </a:t>
            </a:r>
            <a:r>
              <a:rPr lang="en-US" dirty="0"/>
              <a:t>or </a:t>
            </a:r>
            <a:r>
              <a:rPr lang="en-US" dirty="0" smtClean="0"/>
              <a:t>present members of the Uniformed Services.  </a:t>
            </a:r>
            <a:r>
              <a:rPr lang="fr-FR" dirty="0" smtClean="0"/>
              <a:t>It </a:t>
            </a:r>
            <a:r>
              <a:rPr lang="fr-FR" dirty="0" err="1" smtClean="0"/>
              <a:t>is</a:t>
            </a:r>
            <a:r>
              <a:rPr lang="fr-FR" dirty="0" smtClean="0"/>
              <a:t> not a part of the </a:t>
            </a:r>
            <a:r>
              <a:rPr lang="fr-FR" dirty="0" err="1" smtClean="0"/>
              <a:t>Department</a:t>
            </a:r>
            <a:r>
              <a:rPr lang="fr-FR" dirty="0" smtClean="0"/>
              <a:t> of </a:t>
            </a:r>
            <a:r>
              <a:rPr lang="fr-FR" dirty="0" err="1" smtClean="0"/>
              <a:t>Defense</a:t>
            </a:r>
            <a:r>
              <a:rPr lang="fr-FR" dirty="0" smtClean="0"/>
              <a:t> or </a:t>
            </a:r>
            <a:r>
              <a:rPr lang="fr-FR" dirty="0" err="1" smtClean="0"/>
              <a:t>any</a:t>
            </a:r>
            <a:r>
              <a:rPr lang="fr-FR" dirty="0" smtClean="0"/>
              <a:t> of </a:t>
            </a:r>
            <a:r>
              <a:rPr lang="fr-FR" dirty="0" err="1" smtClean="0"/>
              <a:t>its</a:t>
            </a:r>
            <a:r>
              <a:rPr lang="fr-FR" dirty="0" smtClean="0"/>
              <a:t> components and </a:t>
            </a:r>
            <a:r>
              <a:rPr lang="fr-FR" dirty="0" err="1" smtClean="0"/>
              <a:t>it</a:t>
            </a:r>
            <a:r>
              <a:rPr lang="fr-FR" dirty="0" smtClean="0"/>
              <a:t> has no </a:t>
            </a:r>
            <a:r>
              <a:rPr lang="fr-FR" dirty="0" err="1" smtClean="0"/>
              <a:t>government</a:t>
            </a:r>
            <a:r>
              <a:rPr lang="fr-FR" dirty="0" smtClean="0"/>
              <a:t> </a:t>
            </a:r>
            <a:r>
              <a:rPr lang="fr-FR" dirty="0" err="1" smtClean="0"/>
              <a:t>status</a:t>
            </a:r>
            <a:r>
              <a:rPr lang="fr-FR" dirty="0" smtClean="0"/>
              <a:t>.</a:t>
            </a:r>
          </a:p>
          <a:p>
            <a:pPr>
              <a:buFont typeface="Wingdings" panose="05000000000000000000" pitchFamily="2" charset="2"/>
              <a:buChar char="v"/>
            </a:pPr>
            <a:r>
              <a:rPr lang="fr-FR" dirty="0" smtClean="0"/>
              <a:t> </a:t>
            </a:r>
            <a:r>
              <a:rPr lang="fr-FR" dirty="0" err="1" smtClean="0"/>
              <a:t>Also</a:t>
            </a:r>
            <a:r>
              <a:rPr lang="fr-FR" dirty="0" smtClean="0"/>
              <a:t> use the </a:t>
            </a:r>
            <a:r>
              <a:rPr lang="fr-FR" dirty="0" err="1" smtClean="0"/>
              <a:t>same</a:t>
            </a:r>
            <a:r>
              <a:rPr lang="fr-FR" dirty="0" smtClean="0"/>
              <a:t> </a:t>
            </a:r>
            <a:r>
              <a:rPr lang="fr-FR" dirty="0" err="1" smtClean="0"/>
              <a:t>disclaimer</a:t>
            </a:r>
            <a:r>
              <a:rPr lang="fr-FR" dirty="0" smtClean="0"/>
              <a:t> </a:t>
            </a:r>
            <a:r>
              <a:rPr lang="fr-FR" dirty="0" err="1" smtClean="0"/>
              <a:t>statement</a:t>
            </a:r>
            <a:r>
              <a:rPr lang="fr-FR" dirty="0" smtClean="0"/>
              <a:t> at the </a:t>
            </a:r>
            <a:r>
              <a:rPr lang="fr-FR" dirty="0" err="1" smtClean="0"/>
              <a:t>bottom</a:t>
            </a:r>
            <a:r>
              <a:rPr lang="fr-FR" dirty="0" smtClean="0"/>
              <a:t> of </a:t>
            </a:r>
            <a:r>
              <a:rPr lang="fr-FR" dirty="0" err="1" smtClean="0"/>
              <a:t>letters</a:t>
            </a:r>
            <a:r>
              <a:rPr lang="fr-FR" dirty="0" smtClean="0"/>
              <a:t>, flyers, posters, etc.:</a:t>
            </a:r>
          </a:p>
          <a:p>
            <a:pPr marL="0" lvl="1" indent="0">
              <a:spcBef>
                <a:spcPts val="1200"/>
              </a:spcBef>
              <a:spcAft>
                <a:spcPts val="200"/>
              </a:spcAft>
              <a:buSzPct val="100000"/>
              <a:buNone/>
            </a:pPr>
            <a:r>
              <a:rPr lang="fr-FR" dirty="0"/>
              <a:t>AFSA </a:t>
            </a:r>
            <a:r>
              <a:rPr lang="fr-FR" dirty="0" err="1"/>
              <a:t>is</a:t>
            </a:r>
            <a:r>
              <a:rPr lang="fr-FR" dirty="0"/>
              <a:t> a National </a:t>
            </a:r>
            <a:r>
              <a:rPr lang="fr-FR" dirty="0" err="1"/>
              <a:t>Military</a:t>
            </a:r>
            <a:r>
              <a:rPr lang="fr-FR" dirty="0"/>
              <a:t> Association, a </a:t>
            </a:r>
            <a:r>
              <a:rPr lang="en-US" dirty="0"/>
              <a:t>tax-exempt post or organization of past or present members of the Uniformed Services.  </a:t>
            </a:r>
            <a:r>
              <a:rPr lang="fr-FR" dirty="0"/>
              <a:t>It </a:t>
            </a:r>
            <a:r>
              <a:rPr lang="fr-FR" dirty="0" err="1"/>
              <a:t>is</a:t>
            </a:r>
            <a:r>
              <a:rPr lang="fr-FR" dirty="0"/>
              <a:t> not a part of the </a:t>
            </a:r>
            <a:r>
              <a:rPr lang="fr-FR" dirty="0" err="1"/>
              <a:t>Department</a:t>
            </a:r>
            <a:r>
              <a:rPr lang="fr-FR" dirty="0"/>
              <a:t> of </a:t>
            </a:r>
            <a:r>
              <a:rPr lang="fr-FR" dirty="0" err="1"/>
              <a:t>Defense</a:t>
            </a:r>
            <a:r>
              <a:rPr lang="fr-FR" dirty="0"/>
              <a:t> or </a:t>
            </a:r>
            <a:r>
              <a:rPr lang="fr-FR" dirty="0" err="1"/>
              <a:t>any</a:t>
            </a:r>
            <a:r>
              <a:rPr lang="fr-FR" dirty="0"/>
              <a:t> of </a:t>
            </a:r>
            <a:r>
              <a:rPr lang="fr-FR" dirty="0" err="1"/>
              <a:t>its</a:t>
            </a:r>
            <a:r>
              <a:rPr lang="fr-FR" dirty="0"/>
              <a:t> components and </a:t>
            </a:r>
            <a:r>
              <a:rPr lang="fr-FR" dirty="0" err="1"/>
              <a:t>it</a:t>
            </a:r>
            <a:r>
              <a:rPr lang="fr-FR" dirty="0"/>
              <a:t> has no </a:t>
            </a:r>
            <a:r>
              <a:rPr lang="fr-FR" dirty="0" err="1"/>
              <a:t>government</a:t>
            </a:r>
            <a:r>
              <a:rPr lang="fr-FR" dirty="0"/>
              <a:t> </a:t>
            </a:r>
            <a:r>
              <a:rPr lang="fr-FR" dirty="0" err="1"/>
              <a:t>status</a:t>
            </a:r>
            <a:r>
              <a:rPr lang="fr-FR" dirty="0"/>
              <a:t>.</a:t>
            </a:r>
          </a:p>
          <a:p>
            <a:pPr marL="0" indent="0">
              <a:buNone/>
            </a:pPr>
            <a:endParaRPr lang="fr-FR" dirty="0" smtClean="0"/>
          </a:p>
          <a:p>
            <a:pPr>
              <a:buFont typeface="Wingdings" panose="05000000000000000000" pitchFamily="2" charset="2"/>
              <a:buChar char="v"/>
            </a:pPr>
            <a:endParaRPr lang="fr-FR" dirty="0" smtClean="0"/>
          </a:p>
          <a:p>
            <a:pPr marL="200025" lvl="1" indent="0">
              <a:buNone/>
            </a:pPr>
            <a:endParaRPr lang="fr-FR" dirty="0"/>
          </a:p>
          <a:p>
            <a:pPr marL="0" indent="0">
              <a:buNone/>
            </a:pPr>
            <a:endParaRPr lang="fr-FR" dirty="0"/>
          </a:p>
          <a:p>
            <a:endParaRPr lang="en-US" dirty="0"/>
          </a:p>
        </p:txBody>
      </p:sp>
    </p:spTree>
    <p:extLst>
      <p:ext uri="{BB962C8B-B14F-4D97-AF65-F5344CB8AC3E}">
        <p14:creationId xmlns:p14="http://schemas.microsoft.com/office/powerpoint/2010/main" val="7818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normAutofit/>
          </a:bodyPr>
          <a:lstStyle/>
          <a:p>
            <a:pPr eaLnBrk="1" fontAlgn="auto" hangingPunct="1">
              <a:spcAft>
                <a:spcPts val="0"/>
              </a:spcAft>
              <a:defRPr/>
            </a:pPr>
            <a:r>
              <a:rPr lang="en-US" altLang="en-US" dirty="0" smtClean="0">
                <a:ea typeface="+mj-ea"/>
                <a:cs typeface="+mj-cs"/>
              </a:rPr>
              <a:t>Where You Are</a:t>
            </a:r>
            <a:endParaRPr lang="en-US" altLang="en-US" dirty="0">
              <a:ea typeface="+mj-ea"/>
              <a:cs typeface="+mj-cs"/>
            </a:endParaRPr>
          </a:p>
        </p:txBody>
      </p:sp>
      <p:sp>
        <p:nvSpPr>
          <p:cNvPr id="15" name="TextBox 3"/>
          <p:cNvSpPr txBox="1">
            <a:spLocks noChangeArrowheads="1"/>
          </p:cNvSpPr>
          <p:nvPr/>
        </p:nvSpPr>
        <p:spPr bwMode="auto">
          <a:xfrm>
            <a:off x="647325" y="1165762"/>
            <a:ext cx="801450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NOW YOU </a:t>
            </a:r>
            <a:r>
              <a:rPr lang="en-US" sz="6000" b="1" dirty="0">
                <a:solidFill>
                  <a:schemeClr val="accent6">
                    <a:lumMod val="75000"/>
                  </a:schemeClr>
                </a:solidFill>
                <a:latin typeface="Times New Roman" panose="02020603050405020304" pitchFamily="18" charset="0"/>
                <a:cs typeface="Times New Roman" panose="02020603050405020304" pitchFamily="18" charset="0"/>
              </a:rPr>
              <a:t>ARE A RECOGNIZED NATIONAL MILITARY </a:t>
            </a: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ASSOCIATION</a:t>
            </a:r>
            <a:endParaRPr lang="en-US" sz="6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871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32" presetClass="emph" presetSubtype="0" fill="hold" grpId="1" nodeType="afterEffect">
                                  <p:stCondLst>
                                    <p:cond delay="2000"/>
                                  </p:stCondLst>
                                  <p:childTnLst>
                                    <p:animRot by="120000">
                                      <p:cBhvr>
                                        <p:cTn id="10" dur="100" fill="hold">
                                          <p:stCondLst>
                                            <p:cond delay="0"/>
                                          </p:stCondLst>
                                        </p:cTn>
                                        <p:tgtEl>
                                          <p:spTgt spid="15"/>
                                        </p:tgtEl>
                                        <p:attrNameLst>
                                          <p:attrName>r</p:attrName>
                                        </p:attrNameLst>
                                      </p:cBhvr>
                                    </p:animRot>
                                    <p:animRot by="-240000">
                                      <p:cBhvr>
                                        <p:cTn id="11" dur="200" fill="hold">
                                          <p:stCondLst>
                                            <p:cond delay="200"/>
                                          </p:stCondLst>
                                        </p:cTn>
                                        <p:tgtEl>
                                          <p:spTgt spid="15"/>
                                        </p:tgtEl>
                                        <p:attrNameLst>
                                          <p:attrName>r</p:attrName>
                                        </p:attrNameLst>
                                      </p:cBhvr>
                                    </p:animRot>
                                    <p:animRot by="240000">
                                      <p:cBhvr>
                                        <p:cTn id="12" dur="200" fill="hold">
                                          <p:stCondLst>
                                            <p:cond delay="400"/>
                                          </p:stCondLst>
                                        </p:cTn>
                                        <p:tgtEl>
                                          <p:spTgt spid="15"/>
                                        </p:tgtEl>
                                        <p:attrNameLst>
                                          <p:attrName>r</p:attrName>
                                        </p:attrNameLst>
                                      </p:cBhvr>
                                    </p:animRot>
                                    <p:animRot by="-240000">
                                      <p:cBhvr>
                                        <p:cTn id="13" dur="200" fill="hold">
                                          <p:stCondLst>
                                            <p:cond delay="600"/>
                                          </p:stCondLst>
                                        </p:cTn>
                                        <p:tgtEl>
                                          <p:spTgt spid="15"/>
                                        </p:tgtEl>
                                        <p:attrNameLst>
                                          <p:attrName>r</p:attrName>
                                        </p:attrNameLst>
                                      </p:cBhvr>
                                    </p:animRot>
                                    <p:animRot by="120000">
                                      <p:cBhvr>
                                        <p:cTn id="1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p:cNvSpPr/>
          <p:nvPr/>
        </p:nvSpPr>
        <p:spPr>
          <a:xfrm>
            <a:off x="4369383" y="3882371"/>
            <a:ext cx="330966" cy="331994"/>
          </a:xfrm>
          <a:custGeom>
            <a:avLst/>
            <a:gdLst>
              <a:gd name="connsiteX0" fmla="*/ 165483 w 330966"/>
              <a:gd name="connsiteY0" fmla="*/ 0 h 331994"/>
              <a:gd name="connsiteX1" fmla="*/ 282657 w 330966"/>
              <a:gd name="connsiteY1" fmla="*/ 48309 h 331994"/>
              <a:gd name="connsiteX2" fmla="*/ 330966 w 330966"/>
              <a:gd name="connsiteY2" fmla="*/ 165483 h 331994"/>
              <a:gd name="connsiteX3" fmla="*/ 282657 w 330966"/>
              <a:gd name="connsiteY3" fmla="*/ 283171 h 331994"/>
              <a:gd name="connsiteX4" fmla="*/ 165483 w 330966"/>
              <a:gd name="connsiteY4" fmla="*/ 331994 h 331994"/>
              <a:gd name="connsiteX5" fmla="*/ 48309 w 330966"/>
              <a:gd name="connsiteY5" fmla="*/ 283171 h 331994"/>
              <a:gd name="connsiteX6" fmla="*/ 0 w 330966"/>
              <a:gd name="connsiteY6" fmla="*/ 165483 h 331994"/>
              <a:gd name="connsiteX7" fmla="*/ 48309 w 330966"/>
              <a:gd name="connsiteY7" fmla="*/ 48309 h 331994"/>
              <a:gd name="connsiteX8" fmla="*/ 165483 w 330966"/>
              <a:gd name="connsiteY8" fmla="*/ 0 h 33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66" h="331994">
                <a:moveTo>
                  <a:pt x="165483" y="0"/>
                </a:moveTo>
                <a:cubicBezTo>
                  <a:pt x="211394" y="0"/>
                  <a:pt x="250452" y="16103"/>
                  <a:pt x="282657" y="48309"/>
                </a:cubicBezTo>
                <a:cubicBezTo>
                  <a:pt x="314863" y="80515"/>
                  <a:pt x="330966" y="119573"/>
                  <a:pt x="330966" y="165483"/>
                </a:cubicBezTo>
                <a:cubicBezTo>
                  <a:pt x="330966" y="211394"/>
                  <a:pt x="314863" y="250623"/>
                  <a:pt x="282657" y="283171"/>
                </a:cubicBezTo>
                <a:cubicBezTo>
                  <a:pt x="250452" y="315720"/>
                  <a:pt x="211394" y="331994"/>
                  <a:pt x="165483" y="331994"/>
                </a:cubicBezTo>
                <a:cubicBezTo>
                  <a:pt x="119573" y="331994"/>
                  <a:pt x="80515" y="315720"/>
                  <a:pt x="48309" y="283171"/>
                </a:cubicBezTo>
                <a:cubicBezTo>
                  <a:pt x="16103" y="250623"/>
                  <a:pt x="0" y="211394"/>
                  <a:pt x="0" y="165483"/>
                </a:cubicBezTo>
                <a:cubicBezTo>
                  <a:pt x="0" y="119573"/>
                  <a:pt x="16103" y="80515"/>
                  <a:pt x="48309" y="48309"/>
                </a:cubicBezTo>
                <a:cubicBezTo>
                  <a:pt x="80515" y="16103"/>
                  <a:pt x="119573" y="0"/>
                  <a:pt x="16548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p:nvSpPr>
        <p:spPr>
          <a:xfrm rot="10800000">
            <a:off x="4369267" y="3881829"/>
            <a:ext cx="330966" cy="331994"/>
          </a:xfrm>
          <a:custGeom>
            <a:avLst/>
            <a:gdLst>
              <a:gd name="connsiteX0" fmla="*/ 165483 w 330966"/>
              <a:gd name="connsiteY0" fmla="*/ 0 h 331994"/>
              <a:gd name="connsiteX1" fmla="*/ 282657 w 330966"/>
              <a:gd name="connsiteY1" fmla="*/ 48309 h 331994"/>
              <a:gd name="connsiteX2" fmla="*/ 330966 w 330966"/>
              <a:gd name="connsiteY2" fmla="*/ 165483 h 331994"/>
              <a:gd name="connsiteX3" fmla="*/ 282657 w 330966"/>
              <a:gd name="connsiteY3" fmla="*/ 283171 h 331994"/>
              <a:gd name="connsiteX4" fmla="*/ 165483 w 330966"/>
              <a:gd name="connsiteY4" fmla="*/ 331994 h 331994"/>
              <a:gd name="connsiteX5" fmla="*/ 48309 w 330966"/>
              <a:gd name="connsiteY5" fmla="*/ 283171 h 331994"/>
              <a:gd name="connsiteX6" fmla="*/ 0 w 330966"/>
              <a:gd name="connsiteY6" fmla="*/ 165483 h 331994"/>
              <a:gd name="connsiteX7" fmla="*/ 48309 w 330966"/>
              <a:gd name="connsiteY7" fmla="*/ 48309 h 331994"/>
              <a:gd name="connsiteX8" fmla="*/ 165483 w 330966"/>
              <a:gd name="connsiteY8" fmla="*/ 0 h 33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66" h="331994">
                <a:moveTo>
                  <a:pt x="165483" y="0"/>
                </a:moveTo>
                <a:cubicBezTo>
                  <a:pt x="211394" y="0"/>
                  <a:pt x="250452" y="16103"/>
                  <a:pt x="282657" y="48309"/>
                </a:cubicBezTo>
                <a:cubicBezTo>
                  <a:pt x="314863" y="80515"/>
                  <a:pt x="330966" y="119573"/>
                  <a:pt x="330966" y="165483"/>
                </a:cubicBezTo>
                <a:cubicBezTo>
                  <a:pt x="330966" y="211394"/>
                  <a:pt x="314863" y="250623"/>
                  <a:pt x="282657" y="283171"/>
                </a:cubicBezTo>
                <a:cubicBezTo>
                  <a:pt x="250452" y="315720"/>
                  <a:pt x="211394" y="331994"/>
                  <a:pt x="165483" y="331994"/>
                </a:cubicBezTo>
                <a:cubicBezTo>
                  <a:pt x="119573" y="331994"/>
                  <a:pt x="80515" y="315720"/>
                  <a:pt x="48309" y="283171"/>
                </a:cubicBezTo>
                <a:cubicBezTo>
                  <a:pt x="16103" y="250623"/>
                  <a:pt x="0" y="211394"/>
                  <a:pt x="0" y="165483"/>
                </a:cubicBezTo>
                <a:cubicBezTo>
                  <a:pt x="0" y="119573"/>
                  <a:pt x="16103" y="80515"/>
                  <a:pt x="48309" y="48309"/>
                </a:cubicBezTo>
                <a:cubicBezTo>
                  <a:pt x="80515" y="16103"/>
                  <a:pt x="119573" y="0"/>
                  <a:pt x="165483"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a:ea typeface="+mj-ea"/>
                <a:cs typeface="+mj-cs"/>
              </a:rPr>
              <a:t>QUESTIONS</a:t>
            </a:r>
          </a:p>
        </p:txBody>
      </p:sp>
      <p:grpSp>
        <p:nvGrpSpPr>
          <p:cNvPr id="19" name="Group 18"/>
          <p:cNvGrpSpPr/>
          <p:nvPr/>
        </p:nvGrpSpPr>
        <p:grpSpPr>
          <a:xfrm>
            <a:off x="4088665" y="2760993"/>
            <a:ext cx="892286" cy="2574208"/>
            <a:chOff x="4088665" y="2760993"/>
            <a:chExt cx="892286" cy="2574208"/>
          </a:xfrm>
        </p:grpSpPr>
        <p:sp>
          <p:nvSpPr>
            <p:cNvPr id="8" name="Freeform: Shape 7"/>
            <p:cNvSpPr/>
            <p:nvPr/>
          </p:nvSpPr>
          <p:spPr>
            <a:xfrm>
              <a:off x="4175121" y="2760993"/>
              <a:ext cx="805830" cy="971313"/>
            </a:xfrm>
            <a:custGeom>
              <a:avLst/>
              <a:gdLst>
                <a:gd name="connsiteX0" fmla="*/ 397775 w 805830"/>
                <a:gd name="connsiteY0" fmla="*/ 0 h 971313"/>
                <a:gd name="connsiteX1" fmla="*/ 701503 w 805830"/>
                <a:gd name="connsiteY1" fmla="*/ 95076 h 971313"/>
                <a:gd name="connsiteX2" fmla="*/ 805830 w 805830"/>
                <a:gd name="connsiteY2" fmla="*/ 324799 h 971313"/>
                <a:gd name="connsiteX3" fmla="*/ 752382 w 805830"/>
                <a:gd name="connsiteY3" fmla="*/ 505186 h 971313"/>
                <a:gd name="connsiteX4" fmla="*/ 545785 w 805830"/>
                <a:gd name="connsiteY4" fmla="*/ 688656 h 971313"/>
                <a:gd name="connsiteX5" fmla="*/ 410624 w 805830"/>
                <a:gd name="connsiteY5" fmla="*/ 809428 h 971313"/>
                <a:gd name="connsiteX6" fmla="*/ 371052 w 805830"/>
                <a:gd name="connsiteY6" fmla="*/ 971313 h 971313"/>
                <a:gd name="connsiteX7" fmla="*/ 328910 w 805830"/>
                <a:gd name="connsiteY7" fmla="*/ 971313 h 971313"/>
                <a:gd name="connsiteX8" fmla="*/ 339702 w 805830"/>
                <a:gd name="connsiteY8" fmla="*/ 800691 h 971313"/>
                <a:gd name="connsiteX9" fmla="*/ 406512 w 805830"/>
                <a:gd name="connsiteY9" fmla="*/ 644973 h 971313"/>
                <a:gd name="connsiteX10" fmla="*/ 477433 w 805830"/>
                <a:gd name="connsiteY10" fmla="*/ 485657 h 971313"/>
                <a:gd name="connsiteX11" fmla="*/ 494393 w 805830"/>
                <a:gd name="connsiteY11" fmla="*/ 337133 h 971313"/>
                <a:gd name="connsiteX12" fmla="*/ 440945 w 805830"/>
                <a:gd name="connsiteY12" fmla="*/ 135676 h 971313"/>
                <a:gd name="connsiteX13" fmla="*/ 314520 w 805830"/>
                <a:gd name="connsiteY13" fmla="*/ 70921 h 971313"/>
                <a:gd name="connsiteX14" fmla="*/ 220986 w 805830"/>
                <a:gd name="connsiteY14" fmla="*/ 100729 h 971313"/>
                <a:gd name="connsiteX15" fmla="*/ 192207 w 805830"/>
                <a:gd name="connsiteY15" fmla="*/ 148010 h 971313"/>
                <a:gd name="connsiteX16" fmla="*/ 211736 w 805830"/>
                <a:gd name="connsiteY16" fmla="*/ 199402 h 971313"/>
                <a:gd name="connsiteX17" fmla="*/ 255933 w 805830"/>
                <a:gd name="connsiteY17" fmla="*/ 334050 h 971313"/>
                <a:gd name="connsiteX18" fmla="*/ 221500 w 805830"/>
                <a:gd name="connsiteY18" fmla="*/ 418333 h 971313"/>
                <a:gd name="connsiteX19" fmla="*/ 135675 w 805830"/>
                <a:gd name="connsiteY19" fmla="*/ 452252 h 971313"/>
                <a:gd name="connsiteX20" fmla="*/ 39058 w 805830"/>
                <a:gd name="connsiteY20" fmla="*/ 411652 h 971313"/>
                <a:gd name="connsiteX21" fmla="*/ 0 w 805830"/>
                <a:gd name="connsiteY21" fmla="*/ 304242 h 971313"/>
                <a:gd name="connsiteX22" fmla="*/ 104840 w 805830"/>
                <a:gd name="connsiteY22" fmla="*/ 91478 h 971313"/>
                <a:gd name="connsiteX23" fmla="*/ 397775 w 805830"/>
                <a:gd name="connsiteY23" fmla="*/ 0 h 97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5830" h="971313">
                  <a:moveTo>
                    <a:pt x="397775" y="0"/>
                  </a:moveTo>
                  <a:cubicBezTo>
                    <a:pt x="530710" y="0"/>
                    <a:pt x="631953" y="31692"/>
                    <a:pt x="701503" y="95076"/>
                  </a:cubicBezTo>
                  <a:cubicBezTo>
                    <a:pt x="771054" y="158459"/>
                    <a:pt x="805830" y="235034"/>
                    <a:pt x="805830" y="324799"/>
                  </a:cubicBezTo>
                  <a:cubicBezTo>
                    <a:pt x="805830" y="389896"/>
                    <a:pt x="788014" y="450025"/>
                    <a:pt x="752382" y="505186"/>
                  </a:cubicBezTo>
                  <a:cubicBezTo>
                    <a:pt x="716750" y="560347"/>
                    <a:pt x="647884" y="621503"/>
                    <a:pt x="545785" y="688656"/>
                  </a:cubicBezTo>
                  <a:cubicBezTo>
                    <a:pt x="477262" y="733881"/>
                    <a:pt x="432208" y="774138"/>
                    <a:pt x="410624" y="809428"/>
                  </a:cubicBezTo>
                  <a:cubicBezTo>
                    <a:pt x="389039" y="844717"/>
                    <a:pt x="375848" y="898679"/>
                    <a:pt x="371052" y="971313"/>
                  </a:cubicBezTo>
                  <a:lnTo>
                    <a:pt x="328910" y="971313"/>
                  </a:lnTo>
                  <a:cubicBezTo>
                    <a:pt x="327539" y="895253"/>
                    <a:pt x="331137" y="838379"/>
                    <a:pt x="339702" y="800691"/>
                  </a:cubicBezTo>
                  <a:cubicBezTo>
                    <a:pt x="348268" y="763003"/>
                    <a:pt x="370538" y="711097"/>
                    <a:pt x="406512" y="644973"/>
                  </a:cubicBezTo>
                  <a:cubicBezTo>
                    <a:pt x="442487" y="578848"/>
                    <a:pt x="466127" y="525743"/>
                    <a:pt x="477433" y="485657"/>
                  </a:cubicBezTo>
                  <a:cubicBezTo>
                    <a:pt x="488740" y="445571"/>
                    <a:pt x="494393" y="396063"/>
                    <a:pt x="494393" y="337133"/>
                  </a:cubicBezTo>
                  <a:cubicBezTo>
                    <a:pt x="494393" y="245998"/>
                    <a:pt x="476577" y="178845"/>
                    <a:pt x="440945" y="135676"/>
                  </a:cubicBezTo>
                  <a:cubicBezTo>
                    <a:pt x="405313" y="92506"/>
                    <a:pt x="363171" y="70921"/>
                    <a:pt x="314520" y="70921"/>
                  </a:cubicBezTo>
                  <a:cubicBezTo>
                    <a:pt x="277518" y="70921"/>
                    <a:pt x="246340" y="80857"/>
                    <a:pt x="220986" y="100729"/>
                  </a:cubicBezTo>
                  <a:cubicBezTo>
                    <a:pt x="201800" y="115804"/>
                    <a:pt x="192207" y="131564"/>
                    <a:pt x="192207" y="148010"/>
                  </a:cubicBezTo>
                  <a:cubicBezTo>
                    <a:pt x="192207" y="158973"/>
                    <a:pt x="198716" y="176104"/>
                    <a:pt x="211736" y="199402"/>
                  </a:cubicBezTo>
                  <a:cubicBezTo>
                    <a:pt x="241201" y="252165"/>
                    <a:pt x="255933" y="297047"/>
                    <a:pt x="255933" y="334050"/>
                  </a:cubicBezTo>
                  <a:cubicBezTo>
                    <a:pt x="255933" y="367626"/>
                    <a:pt x="244455" y="395720"/>
                    <a:pt x="221500" y="418333"/>
                  </a:cubicBezTo>
                  <a:cubicBezTo>
                    <a:pt x="198545" y="440945"/>
                    <a:pt x="169937" y="452252"/>
                    <a:pt x="135675" y="452252"/>
                  </a:cubicBezTo>
                  <a:cubicBezTo>
                    <a:pt x="97302" y="452252"/>
                    <a:pt x="65097" y="438718"/>
                    <a:pt x="39058" y="411652"/>
                  </a:cubicBezTo>
                  <a:cubicBezTo>
                    <a:pt x="13019" y="384585"/>
                    <a:pt x="0" y="348782"/>
                    <a:pt x="0" y="304242"/>
                  </a:cubicBezTo>
                  <a:cubicBezTo>
                    <a:pt x="0" y="223385"/>
                    <a:pt x="34946" y="152464"/>
                    <a:pt x="104840" y="91478"/>
                  </a:cubicBezTo>
                  <a:cubicBezTo>
                    <a:pt x="174733" y="30493"/>
                    <a:pt x="272378" y="0"/>
                    <a:pt x="39777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2" name="Freeform: Shape 11"/>
            <p:cNvSpPr/>
            <p:nvPr/>
          </p:nvSpPr>
          <p:spPr>
            <a:xfrm rot="10800000">
              <a:off x="4088665" y="4363888"/>
              <a:ext cx="805830" cy="971313"/>
            </a:xfrm>
            <a:custGeom>
              <a:avLst/>
              <a:gdLst>
                <a:gd name="connsiteX0" fmla="*/ 397775 w 805830"/>
                <a:gd name="connsiteY0" fmla="*/ 0 h 971313"/>
                <a:gd name="connsiteX1" fmla="*/ 701503 w 805830"/>
                <a:gd name="connsiteY1" fmla="*/ 95076 h 971313"/>
                <a:gd name="connsiteX2" fmla="*/ 805830 w 805830"/>
                <a:gd name="connsiteY2" fmla="*/ 324799 h 971313"/>
                <a:gd name="connsiteX3" fmla="*/ 752382 w 805830"/>
                <a:gd name="connsiteY3" fmla="*/ 505186 h 971313"/>
                <a:gd name="connsiteX4" fmla="*/ 545785 w 805830"/>
                <a:gd name="connsiteY4" fmla="*/ 688656 h 971313"/>
                <a:gd name="connsiteX5" fmla="*/ 410624 w 805830"/>
                <a:gd name="connsiteY5" fmla="*/ 809428 h 971313"/>
                <a:gd name="connsiteX6" fmla="*/ 371052 w 805830"/>
                <a:gd name="connsiteY6" fmla="*/ 971313 h 971313"/>
                <a:gd name="connsiteX7" fmla="*/ 328910 w 805830"/>
                <a:gd name="connsiteY7" fmla="*/ 971313 h 971313"/>
                <a:gd name="connsiteX8" fmla="*/ 339702 w 805830"/>
                <a:gd name="connsiteY8" fmla="*/ 800691 h 971313"/>
                <a:gd name="connsiteX9" fmla="*/ 406512 w 805830"/>
                <a:gd name="connsiteY9" fmla="*/ 644973 h 971313"/>
                <a:gd name="connsiteX10" fmla="*/ 477433 w 805830"/>
                <a:gd name="connsiteY10" fmla="*/ 485657 h 971313"/>
                <a:gd name="connsiteX11" fmla="*/ 494393 w 805830"/>
                <a:gd name="connsiteY11" fmla="*/ 337133 h 971313"/>
                <a:gd name="connsiteX12" fmla="*/ 440945 w 805830"/>
                <a:gd name="connsiteY12" fmla="*/ 135676 h 971313"/>
                <a:gd name="connsiteX13" fmla="*/ 314520 w 805830"/>
                <a:gd name="connsiteY13" fmla="*/ 70921 h 971313"/>
                <a:gd name="connsiteX14" fmla="*/ 220986 w 805830"/>
                <a:gd name="connsiteY14" fmla="*/ 100729 h 971313"/>
                <a:gd name="connsiteX15" fmla="*/ 192207 w 805830"/>
                <a:gd name="connsiteY15" fmla="*/ 148010 h 971313"/>
                <a:gd name="connsiteX16" fmla="*/ 211736 w 805830"/>
                <a:gd name="connsiteY16" fmla="*/ 199402 h 971313"/>
                <a:gd name="connsiteX17" fmla="*/ 255933 w 805830"/>
                <a:gd name="connsiteY17" fmla="*/ 334050 h 971313"/>
                <a:gd name="connsiteX18" fmla="*/ 221500 w 805830"/>
                <a:gd name="connsiteY18" fmla="*/ 418333 h 971313"/>
                <a:gd name="connsiteX19" fmla="*/ 135675 w 805830"/>
                <a:gd name="connsiteY19" fmla="*/ 452252 h 971313"/>
                <a:gd name="connsiteX20" fmla="*/ 39058 w 805830"/>
                <a:gd name="connsiteY20" fmla="*/ 411652 h 971313"/>
                <a:gd name="connsiteX21" fmla="*/ 0 w 805830"/>
                <a:gd name="connsiteY21" fmla="*/ 304242 h 971313"/>
                <a:gd name="connsiteX22" fmla="*/ 104840 w 805830"/>
                <a:gd name="connsiteY22" fmla="*/ 91478 h 971313"/>
                <a:gd name="connsiteX23" fmla="*/ 397775 w 805830"/>
                <a:gd name="connsiteY23" fmla="*/ 0 h 97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5830" h="971313">
                  <a:moveTo>
                    <a:pt x="397775" y="0"/>
                  </a:moveTo>
                  <a:cubicBezTo>
                    <a:pt x="530710" y="0"/>
                    <a:pt x="631953" y="31692"/>
                    <a:pt x="701503" y="95076"/>
                  </a:cubicBezTo>
                  <a:cubicBezTo>
                    <a:pt x="771054" y="158459"/>
                    <a:pt x="805830" y="235034"/>
                    <a:pt x="805830" y="324799"/>
                  </a:cubicBezTo>
                  <a:cubicBezTo>
                    <a:pt x="805830" y="389896"/>
                    <a:pt x="788014" y="450025"/>
                    <a:pt x="752382" y="505186"/>
                  </a:cubicBezTo>
                  <a:cubicBezTo>
                    <a:pt x="716750" y="560347"/>
                    <a:pt x="647884" y="621503"/>
                    <a:pt x="545785" y="688656"/>
                  </a:cubicBezTo>
                  <a:cubicBezTo>
                    <a:pt x="477262" y="733881"/>
                    <a:pt x="432208" y="774138"/>
                    <a:pt x="410624" y="809428"/>
                  </a:cubicBezTo>
                  <a:cubicBezTo>
                    <a:pt x="389039" y="844717"/>
                    <a:pt x="375848" y="898679"/>
                    <a:pt x="371052" y="971313"/>
                  </a:cubicBezTo>
                  <a:lnTo>
                    <a:pt x="328910" y="971313"/>
                  </a:lnTo>
                  <a:cubicBezTo>
                    <a:pt x="327539" y="895253"/>
                    <a:pt x="331137" y="838379"/>
                    <a:pt x="339702" y="800691"/>
                  </a:cubicBezTo>
                  <a:cubicBezTo>
                    <a:pt x="348268" y="763003"/>
                    <a:pt x="370538" y="711097"/>
                    <a:pt x="406512" y="644973"/>
                  </a:cubicBezTo>
                  <a:cubicBezTo>
                    <a:pt x="442487" y="578848"/>
                    <a:pt x="466127" y="525743"/>
                    <a:pt x="477433" y="485657"/>
                  </a:cubicBezTo>
                  <a:cubicBezTo>
                    <a:pt x="488740" y="445571"/>
                    <a:pt x="494393" y="396063"/>
                    <a:pt x="494393" y="337133"/>
                  </a:cubicBezTo>
                  <a:cubicBezTo>
                    <a:pt x="494393" y="245998"/>
                    <a:pt x="476577" y="178845"/>
                    <a:pt x="440945" y="135676"/>
                  </a:cubicBezTo>
                  <a:cubicBezTo>
                    <a:pt x="405313" y="92506"/>
                    <a:pt x="363171" y="70921"/>
                    <a:pt x="314520" y="70921"/>
                  </a:cubicBezTo>
                  <a:cubicBezTo>
                    <a:pt x="277518" y="70921"/>
                    <a:pt x="246340" y="80857"/>
                    <a:pt x="220986" y="100729"/>
                  </a:cubicBezTo>
                  <a:cubicBezTo>
                    <a:pt x="201800" y="115804"/>
                    <a:pt x="192207" y="131564"/>
                    <a:pt x="192207" y="148010"/>
                  </a:cubicBezTo>
                  <a:cubicBezTo>
                    <a:pt x="192207" y="158973"/>
                    <a:pt x="198716" y="176104"/>
                    <a:pt x="211736" y="199402"/>
                  </a:cubicBezTo>
                  <a:cubicBezTo>
                    <a:pt x="241201" y="252165"/>
                    <a:pt x="255933" y="297047"/>
                    <a:pt x="255933" y="334050"/>
                  </a:cubicBezTo>
                  <a:cubicBezTo>
                    <a:pt x="255933" y="367626"/>
                    <a:pt x="244455" y="395720"/>
                    <a:pt x="221500" y="418333"/>
                  </a:cubicBezTo>
                  <a:cubicBezTo>
                    <a:pt x="198545" y="440945"/>
                    <a:pt x="169937" y="452252"/>
                    <a:pt x="135675" y="452252"/>
                  </a:cubicBezTo>
                  <a:cubicBezTo>
                    <a:pt x="97302" y="452252"/>
                    <a:pt x="65097" y="438718"/>
                    <a:pt x="39058" y="411652"/>
                  </a:cubicBezTo>
                  <a:cubicBezTo>
                    <a:pt x="13019" y="384585"/>
                    <a:pt x="0" y="348782"/>
                    <a:pt x="0" y="304242"/>
                  </a:cubicBezTo>
                  <a:cubicBezTo>
                    <a:pt x="0" y="223385"/>
                    <a:pt x="34946" y="152464"/>
                    <a:pt x="104840" y="91478"/>
                  </a:cubicBezTo>
                  <a:cubicBezTo>
                    <a:pt x="174733" y="30493"/>
                    <a:pt x="272378" y="0"/>
                    <a:pt x="397775"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10000"/>
                                  </p:stCondLst>
                                  <p:childTnLst>
                                    <p:animMotion origin="layout" path="M 3.05556E-6 2.22222E-6 L 3.05556E-6 0.02129 " pathEditMode="relative" rAng="0" ptsTypes="AA">
                                      <p:cBhvr>
                                        <p:cTn id="6" dur="5000" fill="hold"/>
                                        <p:tgtEl>
                                          <p:spTgt spid="19"/>
                                        </p:tgtEl>
                                        <p:attrNameLst>
                                          <p:attrName>ppt_x</p:attrName>
                                          <p:attrName>ppt_y</p:attrName>
                                        </p:attrNameLst>
                                      </p:cBhvr>
                                      <p:rCtr x="0" y="1065"/>
                                    </p:animMotion>
                                  </p:childTnLst>
                                </p:cTn>
                              </p:par>
                            </p:childTnLst>
                          </p:cTn>
                        </p:par>
                        <p:par>
                          <p:cTn id="7" fill="hold">
                            <p:stCondLst>
                              <p:cond delay="15000"/>
                            </p:stCondLst>
                            <p:childTnLst>
                              <p:par>
                                <p:cTn id="8" presetID="0" presetClass="path" presetSubtype="0" accel="50000" decel="50000" fill="hold" grpId="0" nodeType="afterEffect">
                                  <p:stCondLst>
                                    <p:cond delay="0"/>
                                  </p:stCondLst>
                                  <p:childTnLst>
                                    <p:animMotion origin="layout" path="M -0.00052 0.00787 C -0.00052 0.10995 -0.00034 0.2125 -3.33333E-6 0.31527 C 0.0698 0.19236 0.14532 0.27708 0.17101 0.31134 C 0.20382 0.27893 0.27691 0.25717 0.32761 0.30949 C 0.35712 0.27754 0.39306 0.29236 0.41007 0.3081 C 0.42483 0.29676 0.44167 0.29629 0.45643 0.30764 L 0.48473 0.3081 " pathEditMode="relative" rAng="0" ptsTypes="AAAAAAA">
                                      <p:cBhvr>
                                        <p:cTn id="9" dur="2000" fill="hold"/>
                                        <p:tgtEl>
                                          <p:spTgt spid="13"/>
                                        </p:tgtEl>
                                        <p:attrNameLst>
                                          <p:attrName>ppt_x</p:attrName>
                                          <p:attrName>ppt_y</p:attrName>
                                        </p:attrNameLst>
                                      </p:cBhvr>
                                      <p:rCtr x="24253" y="15370"/>
                                    </p:animMotion>
                                  </p:childTnLst>
                                </p:cTn>
                              </p:par>
                              <p:par>
                                <p:cTn id="10" presetID="8" presetClass="emph" presetSubtype="0" fill="hold" nodeType="withEffect">
                                  <p:stCondLst>
                                    <p:cond delay="0"/>
                                  </p:stCondLst>
                                  <p:childTnLst>
                                    <p:animRot by="-3900000">
                                      <p:cBhvr>
                                        <p:cTn id="11" dur="500" fill="hold"/>
                                        <p:tgtEl>
                                          <p:spTgt spid="19"/>
                                        </p:tgtEl>
                                        <p:attrNameLst>
                                          <p:attrName>r</p:attrName>
                                        </p:attrNameLst>
                                      </p:cBhvr>
                                    </p:animRot>
                                  </p:childTnLst>
                                </p:cTn>
                              </p:par>
                              <p:par>
                                <p:cTn id="12" presetID="42" presetClass="path" presetSubtype="0" fill="hold" nodeType="withEffect">
                                  <p:stCondLst>
                                    <p:cond delay="0"/>
                                  </p:stCondLst>
                                  <p:childTnLst>
                                    <p:animMotion origin="layout" path="M 3.05556E-6 2.22222E-6 L 3.05556E-6 0.34282 " pathEditMode="relative" rAng="0" ptsTypes="AA">
                                      <p:cBhvr>
                                        <p:cTn id="13" dur="500" fill="hold"/>
                                        <p:tgtEl>
                                          <p:spTgt spid="19"/>
                                        </p:tgtEl>
                                        <p:attrNameLst>
                                          <p:attrName>ppt_x</p:attrName>
                                          <p:attrName>ppt_y</p:attrName>
                                        </p:attrNameLst>
                                      </p:cBhvr>
                                      <p:rCtr x="0" y="17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AFSA?</a:t>
            </a:r>
            <a:endParaRPr lang="en-US" dirty="0"/>
          </a:p>
        </p:txBody>
      </p:sp>
      <p:sp>
        <p:nvSpPr>
          <p:cNvPr id="3" name="Content Placeholder 2"/>
          <p:cNvSpPr>
            <a:spLocks noGrp="1"/>
          </p:cNvSpPr>
          <p:nvPr>
            <p:ph idx="1"/>
          </p:nvPr>
        </p:nvSpPr>
        <p:spPr>
          <a:xfrm>
            <a:off x="234778" y="1581665"/>
            <a:ext cx="8464377" cy="3509319"/>
          </a:xfrm>
        </p:spPr>
        <p:txBody>
          <a:bodyPr/>
          <a:lstStyle/>
          <a:p>
            <a:pPr marL="0" indent="0" algn="ctr">
              <a:buNone/>
            </a:pPr>
            <a:r>
              <a:rPr lang="en-US" i="1" dirty="0"/>
              <a:t>AFSA was founded in 1961 by four U.S. Air Force non-commissioned officers who recognized the need for an organization to represent the voice of all enlisted personnel to America’s elected and military leaders. </a:t>
            </a:r>
            <a:endParaRPr lang="en-US" i="1" dirty="0" smtClean="0"/>
          </a:p>
          <a:p>
            <a:pPr marL="0" indent="0" algn="ctr">
              <a:buNone/>
            </a:pPr>
            <a:r>
              <a:rPr lang="en-US" i="1" dirty="0" smtClean="0"/>
              <a:t>Over </a:t>
            </a:r>
            <a:r>
              <a:rPr lang="en-US" i="1" dirty="0"/>
              <a:t>the past five decades, AFSA has built a reputation as a stalwart advocate for U.S. Air Force enlisted members and their families. </a:t>
            </a:r>
            <a:endParaRPr lang="en-US" i="1" dirty="0" smtClean="0"/>
          </a:p>
          <a:p>
            <a:pPr marL="0" indent="0" algn="ctr">
              <a:buNone/>
            </a:pPr>
            <a:r>
              <a:rPr lang="en-US" i="1" dirty="0" smtClean="0"/>
              <a:t>AFSA </a:t>
            </a:r>
            <a:r>
              <a:rPr lang="en-US" i="1" dirty="0"/>
              <a:t>represents its members by advocating for its members’ interests, ensuring the military and veteran benefits its members earned through their service to the nation are maintained. </a:t>
            </a:r>
            <a:endParaRPr lang="en-US" i="1" dirty="0" smtClean="0"/>
          </a:p>
          <a:p>
            <a:pPr marL="0" indent="0" algn="ctr">
              <a:buNone/>
            </a:pPr>
            <a:r>
              <a:rPr lang="en-US" i="1" dirty="0" smtClean="0"/>
              <a:t>As </a:t>
            </a:r>
            <a:r>
              <a:rPr lang="en-US" i="1" dirty="0"/>
              <a:t>a </a:t>
            </a:r>
            <a:r>
              <a:rPr lang="en-US" b="1" i="1" dirty="0"/>
              <a:t>federally chartered Veteran Service Organization, AFSA is endorsed by U.S. Congress to represent military personnel and their families on Capitol Hill</a:t>
            </a:r>
            <a:r>
              <a:rPr lang="en-US" i="1" dirty="0"/>
              <a:t>.</a:t>
            </a:r>
          </a:p>
        </p:txBody>
      </p:sp>
    </p:spTree>
    <p:extLst>
      <p:ext uri="{BB962C8B-B14F-4D97-AF65-F5344CB8AC3E}">
        <p14:creationId xmlns:p14="http://schemas.microsoft.com/office/powerpoint/2010/main" val="134732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AFSA?</a:t>
            </a:r>
            <a:endParaRPr lang="en-US" dirty="0"/>
          </a:p>
        </p:txBody>
      </p:sp>
      <p:sp>
        <p:nvSpPr>
          <p:cNvPr id="3" name="Content Placeholder 2"/>
          <p:cNvSpPr>
            <a:spLocks noGrp="1"/>
          </p:cNvSpPr>
          <p:nvPr>
            <p:ph idx="1"/>
          </p:nvPr>
        </p:nvSpPr>
        <p:spPr>
          <a:xfrm>
            <a:off x="308919" y="1273146"/>
            <a:ext cx="8464377" cy="5102940"/>
          </a:xfrm>
        </p:spPr>
        <p:txBody>
          <a:bodyPr/>
          <a:lstStyle/>
          <a:p>
            <a:pPr marL="0" indent="0" algn="ctr">
              <a:buNone/>
            </a:pPr>
            <a:r>
              <a:rPr lang="en-US" i="1" dirty="0" smtClean="0"/>
              <a:t>The </a:t>
            </a:r>
            <a:r>
              <a:rPr lang="en-US" i="1" dirty="0"/>
              <a:t>Air Force Sergeants Association (AFSA) is </a:t>
            </a:r>
            <a:r>
              <a:rPr lang="en-US" b="1" i="1" dirty="0"/>
              <a:t>a federally-chartered, Veterans’ Service Organization </a:t>
            </a:r>
            <a:r>
              <a:rPr lang="en-US" i="1" dirty="0"/>
              <a:t>representing the professional and personal interests of our members, Total Forces and their families. AFSA is one of the few military associations able to lobby and provide face-to-face representation with our Nation’s Congressional and Military Leaders on Capitol Hill, and within the DoD and VA.  The members are organized in 125 chapters throughout the world. The chapters provide professional development, opportunities for community involvement and a strong sense of fraternalism.</a:t>
            </a:r>
            <a:r>
              <a:rPr lang="en-US" dirty="0"/>
              <a:t/>
            </a:r>
            <a:br>
              <a:rPr lang="en-US" dirty="0"/>
            </a:br>
            <a:r>
              <a:rPr lang="en-US" b="1" dirty="0"/>
              <a:t/>
            </a:r>
            <a:br>
              <a:rPr lang="en-US" b="1" dirty="0"/>
            </a:br>
            <a:r>
              <a:rPr lang="en-US" b="1" i="1" dirty="0"/>
              <a:t>AFSA’s mission</a:t>
            </a:r>
            <a:r>
              <a:rPr lang="en-US" i="1" dirty="0"/>
              <a:t> is to advocate for improved quality of life and economic fairness that will support the well-being of all military personnel and their families. We represent over 750,000+ military members and their families.</a:t>
            </a:r>
            <a:br>
              <a:rPr lang="en-US" i="1" dirty="0"/>
            </a:br>
            <a:r>
              <a:rPr lang="en-US" b="1" dirty="0"/>
              <a:t/>
            </a:r>
            <a:br>
              <a:rPr lang="en-US" b="1" dirty="0"/>
            </a:br>
            <a:r>
              <a:rPr lang="en-US" b="1" i="1" dirty="0" smtClean="0"/>
              <a:t>AFSA’s vision </a:t>
            </a:r>
            <a:r>
              <a:rPr lang="en-US" i="1" dirty="0" smtClean="0"/>
              <a:t>is to </a:t>
            </a:r>
            <a:r>
              <a:rPr lang="en-US" i="1" dirty="0"/>
              <a:t>be the premier professional military and veterans service </a:t>
            </a:r>
            <a:r>
              <a:rPr lang="en-US" i="1" dirty="0" smtClean="0"/>
              <a:t>organization of </a:t>
            </a:r>
            <a:r>
              <a:rPr lang="en-US" i="1" dirty="0"/>
              <a:t>choice for the enlisted corps and their families.</a:t>
            </a:r>
            <a:br>
              <a:rPr lang="en-US" i="1" dirty="0"/>
            </a:br>
            <a:r>
              <a:rPr lang="en-US" b="1" dirty="0"/>
              <a:t/>
            </a:r>
            <a:br>
              <a:rPr lang="en-US" b="1" dirty="0"/>
            </a:br>
            <a:r>
              <a:rPr lang="en-US" b="1" i="1" dirty="0" smtClean="0"/>
              <a:t>AFSA’s Core Values</a:t>
            </a:r>
            <a:r>
              <a:rPr lang="en-US" i="1" dirty="0" smtClean="0"/>
              <a:t>: Integrity</a:t>
            </a:r>
            <a:r>
              <a:rPr lang="en-US" i="1" dirty="0"/>
              <a:t>, Patriotism, Service, Professional Development, Friendship and Networking</a:t>
            </a:r>
          </a:p>
        </p:txBody>
      </p:sp>
    </p:spTree>
    <p:extLst>
      <p:ext uri="{BB962C8B-B14F-4D97-AF65-F5344CB8AC3E}">
        <p14:creationId xmlns:p14="http://schemas.microsoft.com/office/powerpoint/2010/main" val="134732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AFSA</a:t>
            </a:r>
            <a:r>
              <a:rPr lang="en-US" dirty="0"/>
              <a:t> </a:t>
            </a:r>
            <a:r>
              <a:rPr lang="en-US" dirty="0" smtClean="0"/>
              <a:t>Manuals &amp; Reports</a:t>
            </a:r>
            <a:endParaRPr lang="en-US" dirty="0"/>
          </a:p>
        </p:txBody>
      </p:sp>
      <p:sp>
        <p:nvSpPr>
          <p:cNvPr id="3" name="Content Placeholder 2"/>
          <p:cNvSpPr>
            <a:spLocks noGrp="1"/>
          </p:cNvSpPr>
          <p:nvPr>
            <p:ph idx="1"/>
          </p:nvPr>
        </p:nvSpPr>
        <p:spPr>
          <a:xfrm>
            <a:off x="308919" y="1273146"/>
            <a:ext cx="8464377" cy="5102940"/>
          </a:xfrm>
        </p:spPr>
        <p:txBody>
          <a:bodyPr/>
          <a:lstStyle/>
          <a:p>
            <a:pPr>
              <a:buFont typeface="Wingdings" panose="05000000000000000000" pitchFamily="2" charset="2"/>
              <a:buChar char="q"/>
            </a:pPr>
            <a:r>
              <a:rPr lang="en-US" i="1" dirty="0" smtClean="0"/>
              <a:t> </a:t>
            </a:r>
            <a:r>
              <a:rPr lang="en-US" dirty="0" smtClean="0"/>
              <a:t>AFSAM 100-1 (Bylaws)</a:t>
            </a:r>
          </a:p>
          <a:p>
            <a:pPr>
              <a:buFont typeface="Wingdings" panose="05000000000000000000" pitchFamily="2" charset="2"/>
              <a:buChar char="q"/>
            </a:pPr>
            <a:r>
              <a:rPr lang="en-US" dirty="0" smtClean="0"/>
              <a:t> AFSAM 100-2 (Policies &amp; Procedures)</a:t>
            </a:r>
          </a:p>
          <a:p>
            <a:pPr>
              <a:buFont typeface="Wingdings" panose="05000000000000000000" pitchFamily="2" charset="2"/>
              <a:buChar char="q"/>
            </a:pPr>
            <a:r>
              <a:rPr lang="en-US" dirty="0"/>
              <a:t> </a:t>
            </a:r>
            <a:r>
              <a:rPr lang="en-US" dirty="0" smtClean="0"/>
              <a:t>AFSAM 100-3 (Standards for Officers)</a:t>
            </a:r>
          </a:p>
          <a:p>
            <a:pPr>
              <a:buFont typeface="Wingdings" panose="05000000000000000000" pitchFamily="2" charset="2"/>
              <a:buChar char="q"/>
            </a:pPr>
            <a:r>
              <a:rPr lang="en-US" dirty="0"/>
              <a:t> </a:t>
            </a:r>
            <a:r>
              <a:rPr lang="en-US" dirty="0" smtClean="0"/>
              <a:t>AFSAM 100-4 (Daily Operations)</a:t>
            </a:r>
          </a:p>
          <a:p>
            <a:pPr>
              <a:buFont typeface="Wingdings" panose="05000000000000000000" pitchFamily="2" charset="2"/>
              <a:buChar char="q"/>
            </a:pPr>
            <a:r>
              <a:rPr lang="en-US" dirty="0"/>
              <a:t> </a:t>
            </a:r>
            <a:r>
              <a:rPr lang="en-US" dirty="0" smtClean="0"/>
              <a:t>AFSAM 100-5 (Awards &amp; Recognition Programs)</a:t>
            </a:r>
          </a:p>
          <a:p>
            <a:pPr>
              <a:buFont typeface="Wingdings" panose="05000000000000000000" pitchFamily="2" charset="2"/>
              <a:buChar char="q"/>
            </a:pPr>
            <a:r>
              <a:rPr lang="en-US" dirty="0"/>
              <a:t> </a:t>
            </a:r>
            <a:r>
              <a:rPr lang="en-US" dirty="0" smtClean="0"/>
              <a:t>AFSA </a:t>
            </a:r>
            <a:r>
              <a:rPr lang="en-US" dirty="0"/>
              <a:t>Form 700-5: “Activity, Americanism, and Financial (AAF) Report” </a:t>
            </a:r>
            <a:r>
              <a:rPr lang="en-US" dirty="0" smtClean="0"/>
              <a:t>      (Quarterly)</a:t>
            </a:r>
            <a:endParaRPr lang="en-US" dirty="0"/>
          </a:p>
          <a:p>
            <a:pPr>
              <a:buFont typeface="Wingdings" panose="05000000000000000000" pitchFamily="2" charset="2"/>
              <a:buChar char="q"/>
            </a:pPr>
            <a:r>
              <a:rPr lang="en-US" dirty="0"/>
              <a:t> </a:t>
            </a:r>
            <a:r>
              <a:rPr lang="en-US" dirty="0" smtClean="0"/>
              <a:t>AFSA </a:t>
            </a:r>
            <a:r>
              <a:rPr lang="en-US" dirty="0"/>
              <a:t>Form 700-5(2): “Directory of Officers (DOO)” (</a:t>
            </a:r>
            <a:r>
              <a:rPr lang="en-US" dirty="0" smtClean="0"/>
              <a:t>Annual &amp; Updated)</a:t>
            </a:r>
            <a:endParaRPr lang="en-US" dirty="0"/>
          </a:p>
          <a:p>
            <a:pPr>
              <a:buFont typeface="Wingdings" panose="05000000000000000000" pitchFamily="2" charset="2"/>
              <a:buChar char="q"/>
            </a:pPr>
            <a:r>
              <a:rPr lang="en-US" dirty="0"/>
              <a:t> </a:t>
            </a:r>
            <a:r>
              <a:rPr lang="en-US" dirty="0" smtClean="0"/>
              <a:t>AFSA </a:t>
            </a:r>
            <a:r>
              <a:rPr lang="en-US" dirty="0"/>
              <a:t>Form 700-5G: “AFSA Annual Budget” (</a:t>
            </a:r>
            <a:r>
              <a:rPr lang="en-US" dirty="0" smtClean="0"/>
              <a:t>Annual)</a:t>
            </a:r>
            <a:endParaRPr lang="en-US" dirty="0"/>
          </a:p>
          <a:p>
            <a:pPr>
              <a:buFont typeface="Wingdings" panose="05000000000000000000" pitchFamily="2" charset="2"/>
              <a:buChar char="q"/>
            </a:pPr>
            <a:r>
              <a:rPr lang="en-US" dirty="0"/>
              <a:t> </a:t>
            </a:r>
            <a:r>
              <a:rPr lang="en-US" dirty="0" smtClean="0"/>
              <a:t>AFSA </a:t>
            </a:r>
            <a:r>
              <a:rPr lang="en-US" dirty="0"/>
              <a:t>Form 700-5e: “Annual Field Audit Report” (</a:t>
            </a:r>
            <a:r>
              <a:rPr lang="en-US" dirty="0" smtClean="0"/>
              <a:t>Annual)</a:t>
            </a:r>
            <a:endParaRPr lang="en-US" dirty="0"/>
          </a:p>
          <a:p>
            <a:pPr>
              <a:buFont typeface="Wingdings" panose="05000000000000000000" pitchFamily="2" charset="2"/>
              <a:buChar char="q"/>
            </a:pPr>
            <a:r>
              <a:rPr lang="en-US" dirty="0"/>
              <a:t> </a:t>
            </a:r>
            <a:r>
              <a:rPr lang="en-US" dirty="0" smtClean="0"/>
              <a:t>IRS </a:t>
            </a:r>
            <a:r>
              <a:rPr lang="en-US" dirty="0"/>
              <a:t>Form W9: “Request for Taxpayer Identification Number and </a:t>
            </a:r>
            <a:r>
              <a:rPr lang="en-US" dirty="0" smtClean="0"/>
              <a:t>Certification” (Annual)</a:t>
            </a:r>
            <a:endParaRPr lang="en-US" dirty="0"/>
          </a:p>
        </p:txBody>
      </p:sp>
    </p:spTree>
    <p:extLst>
      <p:ext uri="{BB962C8B-B14F-4D97-AF65-F5344CB8AC3E}">
        <p14:creationId xmlns:p14="http://schemas.microsoft.com/office/powerpoint/2010/main" val="2141851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 vs. NMA (AFSA)</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318030263"/>
              </p:ext>
            </p:extLst>
          </p:nvPr>
        </p:nvGraphicFramePr>
        <p:xfrm>
          <a:off x="457200" y="924699"/>
          <a:ext cx="8229600" cy="5247640"/>
        </p:xfrm>
        <a:graphic>
          <a:graphicData uri="http://schemas.openxmlformats.org/drawingml/2006/table">
            <a:tbl>
              <a:tblPr firstRow="1" bandRow="1"/>
              <a:tblGrid>
                <a:gridCol w="1371600"/>
                <a:gridCol w="6096000"/>
                <a:gridCol w="7620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Private Orgs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Feature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AFSA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625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Congressionally-Chartered National Military Association</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Recognized by Secretary</a:t>
                      </a:r>
                      <a:r>
                        <a:rPr lang="en-US" sz="1400" baseline="0" dirty="0" smtClean="0"/>
                        <a:t> of the Air Force &amp; Chief of Staff of the Air Force</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501(c)</a:t>
                      </a:r>
                      <a:r>
                        <a:rPr lang="en-US" sz="1400" baseline="0" dirty="0" smtClean="0"/>
                        <a:t>(19) Tax-Exempt Status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Membership</a:t>
                      </a:r>
                      <a:r>
                        <a:rPr lang="en-US" sz="1400" baseline="0" dirty="0" smtClean="0"/>
                        <a:t> in The Military Coalition (TMC)</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Legislative Advocacy (Local, State, National)</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Inclusive</a:t>
                      </a:r>
                      <a:r>
                        <a:rPr lang="en-US" sz="1400" baseline="0" dirty="0" smtClean="0"/>
                        <a:t> Membership (All Ranks, All Services, All Status) </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Opt</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Life Membership</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387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Transferable Membership</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Mentorship,</a:t>
                      </a:r>
                      <a:r>
                        <a:rPr lang="en-US" sz="1400" baseline="0" dirty="0" smtClean="0"/>
                        <a:t> Professional Development Opportunities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Leadership, Management Opportunities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Community Outreach</a:t>
                      </a:r>
                      <a:r>
                        <a:rPr lang="en-US" sz="1400" baseline="0" dirty="0" smtClean="0"/>
                        <a:t> &amp; Engagement</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Business Community Support</a:t>
                      </a:r>
                      <a:r>
                        <a:rPr lang="en-US" sz="1400" baseline="0" dirty="0" smtClean="0"/>
                        <a:t> (Chamber of Commerce Membership)</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Opt</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Continuity of Effort (Chapter</a:t>
                      </a:r>
                      <a:r>
                        <a:rPr lang="en-US" sz="1400" baseline="0" dirty="0" smtClean="0"/>
                        <a:t> Senior Advisor, Division &amp; International Support)</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Annual Professional </a:t>
                      </a:r>
                      <a:r>
                        <a:rPr lang="en-US" sz="1400" baseline="0" dirty="0" smtClean="0"/>
                        <a:t> Airman’s Conferences (Division &amp; International)</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Communications</a:t>
                      </a:r>
                      <a:r>
                        <a:rPr lang="en-US" sz="1400" baseline="0" dirty="0" smtClean="0"/>
                        <a:t> with the Office of the Chief Master Sergeant of the Air Force</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t>n/a</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Annual Testimony to Congress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err="1" smtClean="0"/>
                        <a:t>Std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205825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smtClean="0">
                <a:ea typeface="+mj-ea"/>
                <a:cs typeface="+mj-cs"/>
              </a:rPr>
              <a:t>PO Defined</a:t>
            </a:r>
            <a:endParaRPr lang="en-US" altLang="en-US" dirty="0">
              <a:ea typeface="+mj-ea"/>
              <a:cs typeface="+mj-cs"/>
            </a:endParaRPr>
          </a:p>
        </p:txBody>
      </p:sp>
      <p:sp>
        <p:nvSpPr>
          <p:cNvPr id="4" name="TextBox 3"/>
          <p:cNvSpPr txBox="1">
            <a:spLocks noChangeArrowheads="1"/>
          </p:cNvSpPr>
          <p:nvPr/>
        </p:nvSpPr>
        <p:spPr bwMode="auto">
          <a:xfrm>
            <a:off x="308920" y="1179367"/>
            <a:ext cx="8538518"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342900" indent="-342900">
              <a:buFont typeface="Wingdings" panose="05000000000000000000" pitchFamily="2" charset="2"/>
              <a:buChar char="Ø"/>
            </a:pPr>
            <a:r>
              <a:rPr lang="en-US" sz="2000" b="1" dirty="0" smtClean="0">
                <a:solidFill>
                  <a:srgbClr val="000000"/>
                </a:solidFill>
                <a:latin typeface="Times New Roman" panose="02020603050405020304" pitchFamily="18" charset="0"/>
                <a:cs typeface="Times New Roman" panose="02020603050405020304" pitchFamily="18" charset="0"/>
              </a:rPr>
              <a:t>AFI 34-223 Private Organization Program (extracts)</a:t>
            </a:r>
          </a:p>
          <a:p>
            <a:pPr marL="1085850" lvl="1" indent="-342900">
              <a:buFont typeface="Wingdings" panose="05000000000000000000" pitchFamily="2" charset="2"/>
              <a:buChar char="Ø"/>
            </a:pPr>
            <a:r>
              <a:rPr lang="en-US" sz="1800" b="1" dirty="0" smtClean="0">
                <a:solidFill>
                  <a:srgbClr val="000000"/>
                </a:solidFill>
                <a:latin typeface="Times New Roman" panose="02020603050405020304" pitchFamily="18" charset="0"/>
                <a:cs typeface="Times New Roman" panose="02020603050405020304" pitchFamily="18" charset="0"/>
              </a:rPr>
              <a:t>Section 5 Installation Commander:</a:t>
            </a:r>
          </a:p>
          <a:p>
            <a:pPr marL="342900" indent="-342900">
              <a:buFont typeface="Wingdings" panose="05000000000000000000" pitchFamily="2" charset="2"/>
              <a:buChar char="Ø"/>
            </a:pPr>
            <a:r>
              <a:rPr lang="en-US" sz="1700" b="1" dirty="0" smtClean="0">
                <a:solidFill>
                  <a:srgbClr val="000000"/>
                </a:solidFill>
                <a:latin typeface="Times New Roman" panose="02020603050405020304" pitchFamily="18" charset="0"/>
                <a:cs typeface="Times New Roman" panose="02020603050405020304" pitchFamily="18" charset="0"/>
              </a:rPr>
              <a:t>5.1. </a:t>
            </a:r>
            <a:r>
              <a:rPr lang="en-US" sz="1700" b="1" dirty="0">
                <a:solidFill>
                  <a:srgbClr val="000000"/>
                </a:solidFill>
                <a:cs typeface="Times New Roman" panose="02020603050405020304" pitchFamily="18" charset="0"/>
              </a:rPr>
              <a:t> </a:t>
            </a:r>
            <a:r>
              <a:rPr lang="en-US" sz="1700" dirty="0" smtClean="0">
                <a:solidFill>
                  <a:srgbClr val="000000"/>
                </a:solidFill>
              </a:rPr>
              <a:t>“Is </a:t>
            </a:r>
            <a:r>
              <a:rPr lang="en-US" sz="1700" dirty="0">
                <a:solidFill>
                  <a:srgbClr val="000000"/>
                </a:solidFill>
              </a:rPr>
              <a:t>the approval authority for establishment of Private Organizations when he/she determines they will make a positive contribution to the quality of life of base personnel. Approval authority and below actions may be delegated to Mission Support Group Commander (MSG/CC</a:t>
            </a:r>
            <a:r>
              <a:rPr lang="en-US" sz="1700" dirty="0" smtClean="0">
                <a:solidFill>
                  <a:srgbClr val="000000"/>
                </a:solidFill>
              </a:rPr>
              <a:t>).”</a:t>
            </a:r>
          </a:p>
          <a:p>
            <a:pPr marL="342900" indent="-342900">
              <a:buFont typeface="Wingdings" panose="05000000000000000000" pitchFamily="2" charset="2"/>
              <a:buChar char="Ø"/>
            </a:pPr>
            <a:r>
              <a:rPr lang="en-US" sz="1700" b="1" dirty="0" smtClean="0">
                <a:solidFill>
                  <a:srgbClr val="000000"/>
                </a:solidFill>
              </a:rPr>
              <a:t>5.2. </a:t>
            </a:r>
            <a:r>
              <a:rPr lang="en-US" sz="1700" dirty="0" smtClean="0">
                <a:solidFill>
                  <a:srgbClr val="000000"/>
                </a:solidFill>
              </a:rPr>
              <a:t>“Will </a:t>
            </a:r>
            <a:r>
              <a:rPr lang="en-US" sz="1700" dirty="0">
                <a:solidFill>
                  <a:srgbClr val="000000"/>
                </a:solidFill>
              </a:rPr>
              <a:t>withdraw authorization if the Private Organization prejudices or discredits the United States Government, conflicts with Government activities, or for any other reason or just cause</a:t>
            </a:r>
            <a:r>
              <a:rPr lang="en-US" sz="1700" dirty="0" smtClean="0">
                <a:solidFill>
                  <a:srgbClr val="000000"/>
                </a:solidFill>
              </a:rPr>
              <a:t>.”</a:t>
            </a:r>
          </a:p>
          <a:p>
            <a:pPr marL="1085850" lvl="1" indent="-342900">
              <a:buFont typeface="Wingdings" panose="05000000000000000000" pitchFamily="2" charset="2"/>
              <a:buChar char="Ø"/>
            </a:pPr>
            <a:r>
              <a:rPr lang="en-US" sz="1800" b="1" dirty="0">
                <a:solidFill>
                  <a:srgbClr val="000000"/>
                </a:solidFill>
                <a:latin typeface="Times New Roman" panose="02020603050405020304" pitchFamily="18" charset="0"/>
                <a:cs typeface="Times New Roman" panose="02020603050405020304" pitchFamily="18" charset="0"/>
              </a:rPr>
              <a:t>Section 6 Force Support Squadron </a:t>
            </a:r>
            <a:r>
              <a:rPr lang="en-US" sz="1800" b="1" dirty="0" smtClean="0">
                <a:solidFill>
                  <a:srgbClr val="000000"/>
                </a:solidFill>
                <a:latin typeface="Times New Roman" panose="02020603050405020304" pitchFamily="18" charset="0"/>
                <a:cs typeface="Times New Roman" panose="02020603050405020304" pitchFamily="18" charset="0"/>
              </a:rPr>
              <a:t>Commander/Director: </a:t>
            </a:r>
            <a:endParaRPr lang="en-US" sz="1800" b="1"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1700" b="1" dirty="0" smtClean="0"/>
              <a:t>6.1. </a:t>
            </a:r>
            <a:r>
              <a:rPr lang="en-US" sz="1700" dirty="0" smtClean="0"/>
              <a:t>“Will ensure </a:t>
            </a:r>
            <a:r>
              <a:rPr lang="en-US" sz="1700" dirty="0"/>
              <a:t>membership provisions and startup justification continue to </a:t>
            </a:r>
            <a:r>
              <a:rPr lang="en-US" sz="1700" dirty="0" smtClean="0"/>
              <a:t>apply.”</a:t>
            </a:r>
          </a:p>
          <a:p>
            <a:pPr marL="342900" indent="-342900">
              <a:buFont typeface="Wingdings" panose="05000000000000000000" pitchFamily="2" charset="2"/>
              <a:buChar char="Ø"/>
            </a:pPr>
            <a:r>
              <a:rPr lang="en-US" sz="1700" b="1" dirty="0" smtClean="0"/>
              <a:t>6.2</a:t>
            </a:r>
            <a:r>
              <a:rPr lang="en-US" sz="1700" b="1" dirty="0"/>
              <a:t>. </a:t>
            </a:r>
            <a:r>
              <a:rPr lang="en-US" sz="1700" b="1" dirty="0" smtClean="0"/>
              <a:t> </a:t>
            </a:r>
            <a:r>
              <a:rPr lang="en-US" sz="1700" dirty="0" smtClean="0"/>
              <a:t>“Will </a:t>
            </a:r>
            <a:r>
              <a:rPr lang="en-US" sz="1700" dirty="0"/>
              <a:t>a</a:t>
            </a:r>
            <a:r>
              <a:rPr lang="en-US" sz="1700" dirty="0" smtClean="0"/>
              <a:t>dvise </a:t>
            </a:r>
            <a:r>
              <a:rPr lang="en-US" sz="1700" dirty="0"/>
              <a:t>the installation commander on Private Organization changes, to include a recommendation to revoke or continue permission to operate</a:t>
            </a:r>
            <a:r>
              <a:rPr lang="en-US" sz="1700" dirty="0" smtClean="0"/>
              <a:t>.”</a:t>
            </a:r>
            <a:endParaRPr lang="en-US" sz="1700" dirty="0"/>
          </a:p>
          <a:p>
            <a:pPr marL="1085850" lvl="1" indent="-342900">
              <a:buFont typeface="Wingdings" panose="05000000000000000000" pitchFamily="2" charset="2"/>
              <a:buChar char="Ø"/>
            </a:pPr>
            <a:r>
              <a:rPr lang="en-US" sz="1800" b="1" dirty="0" smtClean="0"/>
              <a:t>Section 7 Force </a:t>
            </a:r>
            <a:r>
              <a:rPr lang="en-US" sz="1800" b="1" dirty="0"/>
              <a:t>Support Resource Manager or Resource Management Flight Chief: </a:t>
            </a:r>
            <a:endParaRPr lang="en-US" sz="1800" b="1" dirty="0" smtClean="0"/>
          </a:p>
          <a:p>
            <a:pPr marL="342900" indent="-342900">
              <a:buFont typeface="Wingdings" panose="05000000000000000000" pitchFamily="2" charset="2"/>
              <a:buChar char="Ø"/>
            </a:pPr>
            <a:r>
              <a:rPr lang="en-US" sz="1700" b="1" dirty="0" smtClean="0"/>
              <a:t>7.1</a:t>
            </a:r>
            <a:r>
              <a:rPr lang="en-US" sz="1700" dirty="0"/>
              <a:t>. </a:t>
            </a:r>
            <a:r>
              <a:rPr lang="en-US" sz="1700" dirty="0" smtClean="0"/>
              <a:t>“Will </a:t>
            </a:r>
            <a:r>
              <a:rPr lang="en-US" sz="1700" dirty="0"/>
              <a:t>maintain a file on each installation Private Organization</a:t>
            </a:r>
            <a:r>
              <a:rPr lang="en-US" sz="1700" dirty="0" smtClean="0"/>
              <a:t>.” </a:t>
            </a:r>
            <a:endParaRPr lang="en-US" sz="1700" dirty="0"/>
          </a:p>
          <a:p>
            <a:pPr marL="342900" indent="-342900">
              <a:buFont typeface="Wingdings" panose="05000000000000000000" pitchFamily="2" charset="2"/>
              <a:buChar char="Ø"/>
            </a:pPr>
            <a:r>
              <a:rPr lang="en-US" sz="1700" b="1" dirty="0" smtClean="0"/>
              <a:t>7.2</a:t>
            </a:r>
            <a:r>
              <a:rPr lang="en-US" sz="1700" b="1" dirty="0"/>
              <a:t>. </a:t>
            </a:r>
            <a:r>
              <a:rPr lang="en-US" sz="1700" b="1" dirty="0" smtClean="0"/>
              <a:t>“</a:t>
            </a:r>
            <a:r>
              <a:rPr lang="en-US" sz="1700" dirty="0" smtClean="0"/>
              <a:t>Will </a:t>
            </a:r>
            <a:r>
              <a:rPr lang="en-US" sz="1700" dirty="0"/>
              <a:t>annually review the Private Organization’s folder to ensure financial statements, documents, records, and other information as required this Instruction and the Private Organization guide are in order</a:t>
            </a:r>
            <a:r>
              <a:rPr lang="en-US" sz="1700" dirty="0" smtClean="0"/>
              <a:t>.” </a:t>
            </a:r>
            <a:endParaRPr lang="en-US" sz="1700" dirty="0">
              <a:solidFill>
                <a:srgbClr val="000000"/>
              </a:solidFill>
            </a:endParaRPr>
          </a:p>
          <a:p>
            <a:pPr marL="342900" indent="-342900" algn="just">
              <a:buFont typeface="Wingdings" panose="05000000000000000000" pitchFamily="2" charset="2"/>
              <a:buChar char="Ø"/>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607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smtClean="0">
                <a:ea typeface="+mj-ea"/>
                <a:cs typeface="+mj-cs"/>
              </a:rPr>
              <a:t>Why Be an NMA?</a:t>
            </a:r>
            <a:endParaRPr lang="en-US" altLang="en-US" dirty="0">
              <a:ea typeface="+mj-ea"/>
              <a:cs typeface="+mj-cs"/>
            </a:endParaRPr>
          </a:p>
        </p:txBody>
      </p:sp>
      <p:sp>
        <p:nvSpPr>
          <p:cNvPr id="17410" name="TextBox 3"/>
          <p:cNvSpPr txBox="1">
            <a:spLocks noChangeArrowheads="1"/>
          </p:cNvSpPr>
          <p:nvPr/>
        </p:nvSpPr>
        <p:spPr bwMode="auto">
          <a:xfrm>
            <a:off x="296562" y="1269008"/>
            <a:ext cx="836552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1085850" lvl="1" indent="-342900">
              <a:buFont typeface="Wingdings" panose="05000000000000000000" pitchFamily="2" charset="2"/>
              <a:buChar char="Ø"/>
            </a:pPr>
            <a:r>
              <a:rPr lang="en-US" sz="2000" b="1" dirty="0">
                <a:solidFill>
                  <a:srgbClr val="000000"/>
                </a:solidFill>
                <a:latin typeface="Times New Roman" panose="02020603050405020304" pitchFamily="18" charset="0"/>
                <a:cs typeface="Times New Roman" panose="02020603050405020304" pitchFamily="18" charset="0"/>
              </a:rPr>
              <a:t>U</a:t>
            </a:r>
            <a:r>
              <a:rPr lang="en-US" sz="2000" b="1" dirty="0" smtClean="0">
                <a:solidFill>
                  <a:srgbClr val="000000"/>
                </a:solidFill>
                <a:latin typeface="Times New Roman" panose="02020603050405020304" pitchFamily="18" charset="0"/>
                <a:cs typeface="Times New Roman" panose="02020603050405020304" pitchFamily="18" charset="0"/>
              </a:rPr>
              <a:t>se of “Air </a:t>
            </a:r>
            <a:r>
              <a:rPr lang="en-US" sz="2000" b="1" dirty="0">
                <a:solidFill>
                  <a:srgbClr val="000000"/>
                </a:solidFill>
                <a:latin typeface="Times New Roman" panose="02020603050405020304" pitchFamily="18" charset="0"/>
                <a:cs typeface="Times New Roman" panose="02020603050405020304" pitchFamily="18" charset="0"/>
              </a:rPr>
              <a:t>Force” in </a:t>
            </a:r>
            <a:r>
              <a:rPr lang="en-US" sz="2000" b="1" dirty="0" smtClean="0">
                <a:solidFill>
                  <a:srgbClr val="000000"/>
                </a:solidFill>
                <a:latin typeface="Times New Roman" panose="02020603050405020304" pitchFamily="18" charset="0"/>
                <a:cs typeface="Times New Roman" panose="02020603050405020304" pitchFamily="18" charset="0"/>
              </a:rPr>
              <a:t>our name:</a:t>
            </a:r>
          </a:p>
          <a:p>
            <a:pPr marL="342900" indent="-342900">
              <a:buFont typeface="Wingdings" panose="05000000000000000000" pitchFamily="2" charset="2"/>
              <a:buChar char="Ø"/>
            </a:pPr>
            <a:r>
              <a:rPr lang="en-US" sz="1800" b="1" dirty="0" smtClean="0">
                <a:solidFill>
                  <a:srgbClr val="000000"/>
                </a:solidFill>
                <a:latin typeface="Times New Roman" panose="02020603050405020304" pitchFamily="18" charset="0"/>
                <a:cs typeface="Times New Roman" panose="02020603050405020304" pitchFamily="18" charset="0"/>
              </a:rPr>
              <a:t>AFI 34-223, Section B10.1.2.1: </a:t>
            </a:r>
            <a:r>
              <a:rPr lang="en-US" sz="1800" i="1" dirty="0">
                <a:solidFill>
                  <a:srgbClr val="000000"/>
                </a:solidFill>
                <a:latin typeface="Times New Roman" panose="02020603050405020304" pitchFamily="18" charset="0"/>
                <a:cs typeface="Times New Roman" panose="02020603050405020304" pitchFamily="18" charset="0"/>
              </a:rPr>
              <a:t>“</a:t>
            </a:r>
            <a:r>
              <a:rPr lang="en-US" sz="1800" dirty="0">
                <a:solidFill>
                  <a:srgbClr val="000000"/>
                </a:solidFill>
              </a:rPr>
              <a:t>Private Organizations must have written approval from the Installation Commander before using the name or abbreviation of the installation or organizational unit. Requests for use of the Department of Defense or Air Force name or abbreviation must be routed to the Air Force Services Activity, AFSVA/SVI, for action.</a:t>
            </a:r>
            <a:r>
              <a:rPr lang="en-US" sz="1800" dirty="0">
                <a:solidFill>
                  <a:srgbClr val="000000"/>
                </a:solidFill>
                <a:latin typeface="Times New Roman" panose="02020603050405020304" pitchFamily="18" charset="0"/>
                <a:cs typeface="Times New Roman" panose="02020603050405020304" pitchFamily="18" charset="0"/>
              </a:rPr>
              <a:t>”</a:t>
            </a:r>
          </a:p>
          <a:p>
            <a:pPr marL="342900" lvl="2" indent="-342900">
              <a:buFont typeface="Wingdings" panose="05000000000000000000" pitchFamily="2" charset="2"/>
              <a:buChar char="Ø"/>
            </a:pPr>
            <a:r>
              <a:rPr lang="en-US" sz="1800" b="1" dirty="0" smtClean="0">
                <a:solidFill>
                  <a:srgbClr val="000000"/>
                </a:solidFill>
                <a:latin typeface="Times New Roman" panose="02020603050405020304" pitchFamily="18" charset="0"/>
                <a:cs typeface="Times New Roman" panose="02020603050405020304" pitchFamily="18" charset="0"/>
              </a:rPr>
              <a:t>AFSA Manual 100-1, Bylaw 1, Section 1: </a:t>
            </a:r>
            <a:r>
              <a:rPr lang="en-US" sz="1800" i="1" dirty="0">
                <a:solidFill>
                  <a:srgbClr val="000000"/>
                </a:solidFill>
                <a:latin typeface="Times New Roman" panose="02020603050405020304" pitchFamily="18" charset="0"/>
                <a:cs typeface="Times New Roman" panose="02020603050405020304" pitchFamily="18" charset="0"/>
              </a:rPr>
              <a:t>“</a:t>
            </a:r>
            <a:r>
              <a:rPr lang="en-US" sz="1800" dirty="0">
                <a:solidFill>
                  <a:srgbClr val="000000"/>
                </a:solidFill>
              </a:rPr>
              <a:t>NAME. The organization name shall be the Air Force Sergeants Association Inc. (hereinafter referred to as AFSA), a nonprofit corporation incorporated in the District of Columbia.” </a:t>
            </a:r>
            <a:endParaRPr lang="en-US" sz="1800" dirty="0" smtClean="0">
              <a:solidFill>
                <a:srgbClr val="000000"/>
              </a:solidFill>
            </a:endParaRPr>
          </a:p>
          <a:p>
            <a:pPr marL="800100" lvl="3" indent="-342900">
              <a:buFont typeface="Wingdings" panose="05000000000000000000" pitchFamily="2" charset="2"/>
              <a:buChar char="Ø"/>
            </a:pPr>
            <a:r>
              <a:rPr lang="en-US" sz="2000" b="1" dirty="0" smtClean="0">
                <a:solidFill>
                  <a:srgbClr val="000000"/>
                </a:solidFill>
              </a:rPr>
              <a:t>Dissolution of a Chapter:</a:t>
            </a:r>
          </a:p>
          <a:p>
            <a:pPr marL="342900" indent="-342900">
              <a:buFont typeface="Wingdings" panose="05000000000000000000" pitchFamily="2" charset="2"/>
              <a:buChar char="Ø"/>
            </a:pPr>
            <a:r>
              <a:rPr lang="en-US" sz="1800" b="1" dirty="0">
                <a:solidFill>
                  <a:srgbClr val="000000"/>
                </a:solidFill>
                <a:latin typeface="Times New Roman" panose="02020603050405020304" pitchFamily="18" charset="0"/>
                <a:cs typeface="Times New Roman" panose="02020603050405020304" pitchFamily="18" charset="0"/>
              </a:rPr>
              <a:t>AFSA Manual 100-4, Principal 5, Sections 3, 4, 5, 14, AFSA Manual 100-1, Bylaw 12, Section 9</a:t>
            </a:r>
            <a:r>
              <a:rPr lang="en-US" sz="1800" b="1" dirty="0" smtClean="0">
                <a:solidFill>
                  <a:srgbClr val="000000"/>
                </a:solidFill>
                <a:latin typeface="Times New Roman" panose="02020603050405020304" pitchFamily="18" charset="0"/>
                <a:cs typeface="Times New Roman" panose="02020603050405020304" pitchFamily="18" charset="0"/>
              </a:rPr>
              <a:t>: </a:t>
            </a:r>
            <a:r>
              <a:rPr lang="en-US" sz="1800" i="1" dirty="0" smtClean="0">
                <a:solidFill>
                  <a:srgbClr val="000000"/>
                </a:solidFill>
                <a:latin typeface="Times New Roman" panose="02020603050405020304" pitchFamily="18" charset="0"/>
                <a:cs typeface="Times New Roman" panose="02020603050405020304" pitchFamily="18" charset="0"/>
              </a:rPr>
              <a:t>“</a:t>
            </a:r>
            <a:r>
              <a:rPr lang="en-US" sz="1800" dirty="0">
                <a:solidFill>
                  <a:srgbClr val="000000"/>
                </a:solidFill>
              </a:rPr>
              <a:t>If, for any reason, the majority of the members of an active chapter desires the voluntary deactivation of their chapter, a special meeting shall be held and a vote taken and made a matter of record in the minutes of such meeting. The same actions apply as for revocation of charters as stipulated in Section 6</a:t>
            </a:r>
            <a:r>
              <a:rPr lang="en-US" sz="1800" dirty="0" smtClean="0">
                <a:solidFill>
                  <a:srgbClr val="000000"/>
                </a:solidFill>
              </a:rPr>
              <a:t>.”</a:t>
            </a:r>
            <a:endParaRPr lang="en-US" sz="1800" i="1" dirty="0">
              <a:solidFill>
                <a:srgbClr val="000000"/>
              </a:solidFill>
              <a:latin typeface="Times New Roman" panose="02020603050405020304" pitchFamily="18" charset="0"/>
              <a:cs typeface="Times New Roman" panose="02020603050405020304" pitchFamily="18" charset="0"/>
            </a:endParaRPr>
          </a:p>
          <a:p>
            <a:pPr marL="342900" lvl="2" indent="-342900">
              <a:buFont typeface="Wingdings" panose="05000000000000000000" pitchFamily="2" charset="2"/>
              <a:buChar char="Ø"/>
            </a:pPr>
            <a:endParaRPr lang="en-US" sz="2000" b="1" dirty="0">
              <a:solidFill>
                <a:srgbClr val="000000"/>
              </a:solidFill>
            </a:endParaRPr>
          </a:p>
          <a:p>
            <a:pPr marL="342900" lvl="2" indent="-342900">
              <a:buFont typeface="Wingdings" panose="05000000000000000000" pitchFamily="2" charset="2"/>
              <a:buChar char="Ø"/>
            </a:pPr>
            <a:endParaRPr lang="en-US" sz="1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999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smtClean="0">
                <a:ea typeface="+mj-ea"/>
                <a:cs typeface="+mj-cs"/>
              </a:rPr>
              <a:t>Why Be an NMA?</a:t>
            </a:r>
            <a:endParaRPr lang="en-US" altLang="en-US" dirty="0">
              <a:ea typeface="+mj-ea"/>
              <a:cs typeface="+mj-cs"/>
            </a:endParaRPr>
          </a:p>
        </p:txBody>
      </p:sp>
      <p:sp>
        <p:nvSpPr>
          <p:cNvPr id="17410" name="TextBox 3"/>
          <p:cNvSpPr txBox="1">
            <a:spLocks noChangeArrowheads="1"/>
          </p:cNvSpPr>
          <p:nvPr/>
        </p:nvSpPr>
        <p:spPr bwMode="auto">
          <a:xfrm>
            <a:off x="210065" y="1287621"/>
            <a:ext cx="860842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1085850" lvl="1" indent="-342900">
              <a:buFont typeface="Wingdings" panose="05000000000000000000" pitchFamily="2" charset="2"/>
              <a:buChar char="Ø"/>
            </a:pPr>
            <a:r>
              <a:rPr lang="en-US" sz="2000" b="1" dirty="0" smtClean="0">
                <a:solidFill>
                  <a:srgbClr val="000000"/>
                </a:solidFill>
                <a:latin typeface="Times New Roman" panose="02020603050405020304" pitchFamily="18" charset="0"/>
                <a:cs typeface="Times New Roman" panose="02020603050405020304" pitchFamily="18" charset="0"/>
              </a:rPr>
              <a:t>AFSA Chapter off-base fundraising:</a:t>
            </a:r>
          </a:p>
          <a:p>
            <a:pPr marL="342900" indent="-342900">
              <a:buFont typeface="Wingdings" panose="05000000000000000000" pitchFamily="2" charset="2"/>
              <a:buChar char="Ø"/>
            </a:pPr>
            <a:r>
              <a:rPr lang="en-US" sz="1800" b="1" dirty="0" smtClean="0">
                <a:solidFill>
                  <a:srgbClr val="000000"/>
                </a:solidFill>
                <a:latin typeface="Times New Roman" panose="02020603050405020304" pitchFamily="18" charset="0"/>
                <a:cs typeface="Times New Roman" panose="02020603050405020304" pitchFamily="18" charset="0"/>
              </a:rPr>
              <a:t>AFI 34-223</a:t>
            </a:r>
            <a:r>
              <a:rPr lang="en-US" sz="1800" b="1" dirty="0">
                <a:solidFill>
                  <a:srgbClr val="000000"/>
                </a:solidFill>
                <a:latin typeface="Times New Roman" panose="02020603050405020304" pitchFamily="18" charset="0"/>
                <a:cs typeface="Times New Roman" panose="02020603050405020304" pitchFamily="18" charset="0"/>
              </a:rPr>
              <a:t>, Section B10.11</a:t>
            </a:r>
            <a:r>
              <a:rPr lang="en-US" sz="1800" b="1" dirty="0" smtClean="0">
                <a:solidFill>
                  <a:srgbClr val="000000"/>
                </a:solidFill>
                <a:latin typeface="Times New Roman" panose="02020603050405020304" pitchFamily="18" charset="0"/>
                <a:cs typeface="Times New Roman" panose="02020603050405020304" pitchFamily="18" charset="0"/>
              </a:rPr>
              <a:t>: </a:t>
            </a:r>
            <a:r>
              <a:rPr lang="en-US" sz="1800" i="1" dirty="0" smtClean="0">
                <a:solidFill>
                  <a:srgbClr val="000000"/>
                </a:solidFill>
                <a:latin typeface="Times New Roman" panose="02020603050405020304" pitchFamily="18" charset="0"/>
                <a:cs typeface="Times New Roman" panose="02020603050405020304" pitchFamily="18" charset="0"/>
              </a:rPr>
              <a:t>“…..</a:t>
            </a:r>
            <a:r>
              <a:rPr lang="en-US" sz="1800" dirty="0" smtClean="0">
                <a:solidFill>
                  <a:srgbClr val="000000"/>
                </a:solidFill>
              </a:rPr>
              <a:t> </a:t>
            </a:r>
            <a:r>
              <a:rPr lang="en-US" sz="1800" b="1" dirty="0">
                <a:solidFill>
                  <a:srgbClr val="000000"/>
                </a:solidFill>
              </a:rPr>
              <a:t>Private organizations and unofficial activities </a:t>
            </a:r>
            <a:r>
              <a:rPr lang="en-US" sz="1800" dirty="0">
                <a:solidFill>
                  <a:srgbClr val="000000"/>
                </a:solidFill>
              </a:rPr>
              <a:t>should consult with their local Force Support POC and the local </a:t>
            </a:r>
            <a:r>
              <a:rPr lang="en-US" sz="1800" dirty="0" smtClean="0">
                <a:solidFill>
                  <a:srgbClr val="000000"/>
                </a:solidFill>
              </a:rPr>
              <a:t>installation Judge </a:t>
            </a:r>
            <a:r>
              <a:rPr lang="en-US" sz="1800" dirty="0">
                <a:solidFill>
                  <a:srgbClr val="000000"/>
                </a:solidFill>
              </a:rPr>
              <a:t>Advocate before engaging in fund raising off the installation. (Still only limited to </a:t>
            </a:r>
            <a:r>
              <a:rPr lang="en-US" sz="1800" dirty="0" smtClean="0">
                <a:solidFill>
                  <a:srgbClr val="000000"/>
                </a:solidFill>
              </a:rPr>
              <a:t>3/quarter)”</a:t>
            </a:r>
            <a:endParaRPr lang="en-US" sz="1800" b="1" dirty="0">
              <a:solidFill>
                <a:srgbClr val="000000"/>
              </a:solidFill>
              <a:latin typeface="Times New Roman" panose="02020603050405020304" pitchFamily="18" charset="0"/>
              <a:cs typeface="Times New Roman" panose="02020603050405020304" pitchFamily="18" charset="0"/>
            </a:endParaRPr>
          </a:p>
          <a:p>
            <a:pPr marL="1085850" lvl="1" indent="-342900">
              <a:buFont typeface="Wingdings" panose="05000000000000000000" pitchFamily="2" charset="2"/>
              <a:buChar char="Ø"/>
            </a:pPr>
            <a:r>
              <a:rPr lang="en-US" sz="2000" b="1" dirty="0">
                <a:solidFill>
                  <a:srgbClr val="000000"/>
                </a:solidFill>
                <a:latin typeface="Times New Roman" panose="02020603050405020304" pitchFamily="18" charset="0"/>
                <a:cs typeface="Times New Roman" panose="02020603050405020304" pitchFamily="18" charset="0"/>
              </a:rPr>
              <a:t>AFSA company endorsements (USAA, Pearl, etc</a:t>
            </a:r>
            <a:r>
              <a:rPr lang="en-US" sz="2000" b="1" dirty="0" smtClean="0">
                <a:solidFill>
                  <a:srgbClr val="000000"/>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1800" b="1" dirty="0" smtClean="0">
                <a:solidFill>
                  <a:srgbClr val="000000"/>
                </a:solidFill>
                <a:latin typeface="Times New Roman" panose="02020603050405020304" pitchFamily="18" charset="0"/>
                <a:cs typeface="Times New Roman" panose="02020603050405020304" pitchFamily="18" charset="0"/>
              </a:rPr>
              <a:t>AFI 34-223</a:t>
            </a:r>
            <a:r>
              <a:rPr lang="en-US" sz="1800" b="1" dirty="0">
                <a:solidFill>
                  <a:srgbClr val="000000"/>
                </a:solidFill>
                <a:latin typeface="Times New Roman" panose="02020603050405020304" pitchFamily="18" charset="0"/>
                <a:cs typeface="Times New Roman" panose="02020603050405020304" pitchFamily="18" charset="0"/>
              </a:rPr>
              <a:t>, Section B10.13</a:t>
            </a:r>
            <a:r>
              <a:rPr lang="en-US" sz="1800" b="1" dirty="0" smtClean="0">
                <a:solidFill>
                  <a:srgbClr val="000000"/>
                </a:solidFill>
                <a:latin typeface="Times New Roman" panose="02020603050405020304" pitchFamily="18" charset="0"/>
                <a:cs typeface="Times New Roman" panose="02020603050405020304" pitchFamily="18" charset="0"/>
              </a:rPr>
              <a:t>:  </a:t>
            </a:r>
            <a:r>
              <a:rPr lang="en-US" sz="1800" b="1" dirty="0" smtClean="0">
                <a:solidFill>
                  <a:srgbClr val="000000"/>
                </a:solidFill>
                <a:cs typeface="Times New Roman" panose="02020603050405020304" pitchFamily="18" charset="0"/>
              </a:rPr>
              <a:t>“</a:t>
            </a:r>
            <a:r>
              <a:rPr lang="en-US" sz="1800" b="1" dirty="0" smtClean="0">
                <a:solidFill>
                  <a:srgbClr val="000000"/>
                </a:solidFill>
              </a:rPr>
              <a:t>POs </a:t>
            </a:r>
            <a:r>
              <a:rPr lang="en-US" sz="1800" b="1" dirty="0">
                <a:solidFill>
                  <a:srgbClr val="000000"/>
                </a:solidFill>
              </a:rPr>
              <a:t>and unofficial activities/organizations </a:t>
            </a:r>
            <a:r>
              <a:rPr lang="en-US" sz="1800" dirty="0">
                <a:solidFill>
                  <a:srgbClr val="000000"/>
                </a:solidFill>
              </a:rPr>
              <a:t>operating on an Air Force installation are prohibited from engaging in any conduct which has the effect of advertising for, making referrals to, or encouraging use of any commercial business concerns</a:t>
            </a:r>
            <a:r>
              <a:rPr lang="en-US" sz="1800" dirty="0" smtClean="0">
                <a:solidFill>
                  <a:srgbClr val="000000"/>
                </a:solidFill>
              </a:rPr>
              <a:t>.”</a:t>
            </a:r>
          </a:p>
          <a:p>
            <a:pPr marL="1085850" lvl="1" indent="-342900">
              <a:buFont typeface="Wingdings" panose="05000000000000000000" pitchFamily="2" charset="2"/>
              <a:buChar char="Ø"/>
            </a:pPr>
            <a:r>
              <a:rPr lang="en-US" sz="2000" b="1" dirty="0" smtClean="0">
                <a:solidFill>
                  <a:srgbClr val="000000"/>
                </a:solidFill>
                <a:latin typeface="Times New Roman" panose="02020603050405020304" pitchFamily="18" charset="0"/>
                <a:cs typeface="Times New Roman" panose="02020603050405020304" pitchFamily="18" charset="0"/>
              </a:rPr>
              <a:t>AFSA Chapter Serve/Sell Alcohol:</a:t>
            </a:r>
          </a:p>
          <a:p>
            <a:pPr marL="342900" indent="-342900">
              <a:buFont typeface="Wingdings" panose="05000000000000000000" pitchFamily="2" charset="2"/>
              <a:buChar char="Ø"/>
            </a:pPr>
            <a:r>
              <a:rPr lang="en-US" sz="1800" b="1" dirty="0">
                <a:solidFill>
                  <a:srgbClr val="000000"/>
                </a:solidFill>
                <a:latin typeface="Times New Roman" panose="02020603050405020304" pitchFamily="18" charset="0"/>
                <a:cs typeface="Times New Roman" panose="02020603050405020304" pitchFamily="18" charset="0"/>
              </a:rPr>
              <a:t>AFI34-223, Section </a:t>
            </a:r>
            <a:r>
              <a:rPr lang="en-US" sz="1800" b="1" dirty="0" smtClean="0">
                <a:solidFill>
                  <a:srgbClr val="000000"/>
                </a:solidFill>
                <a:latin typeface="Times New Roman" panose="02020603050405020304" pitchFamily="18" charset="0"/>
                <a:cs typeface="Times New Roman" panose="02020603050405020304" pitchFamily="18" charset="0"/>
              </a:rPr>
              <a:t>B10.14: “</a:t>
            </a:r>
            <a:r>
              <a:rPr lang="en-US" sz="1800" b="1" dirty="0" smtClean="0"/>
              <a:t>Private </a:t>
            </a:r>
            <a:r>
              <a:rPr lang="en-US" sz="1800" b="1" dirty="0"/>
              <a:t>organizations </a:t>
            </a:r>
            <a:r>
              <a:rPr lang="en-US" sz="1800" dirty="0"/>
              <a:t>will not sell or serve alcoholic beverages on Air </a:t>
            </a:r>
            <a:r>
              <a:rPr lang="en-US" sz="1800" dirty="0" smtClean="0"/>
              <a:t>Force installations. </a:t>
            </a:r>
            <a:r>
              <a:rPr lang="en-US" sz="1800" dirty="0"/>
              <a:t>EXCEPTION: At the discretion of the installation </a:t>
            </a:r>
            <a:r>
              <a:rPr lang="en-US" sz="1800" dirty="0" smtClean="0"/>
              <a:t>commander, Non-Appropriated </a:t>
            </a:r>
            <a:r>
              <a:rPr lang="en-US" sz="1800" dirty="0"/>
              <a:t>Fund Instrumentalities-operated Morale Welfare and Recreation </a:t>
            </a:r>
            <a:r>
              <a:rPr lang="en-US" sz="1800" dirty="0" smtClean="0"/>
              <a:t>programs may </a:t>
            </a:r>
            <a:r>
              <a:rPr lang="en-US" sz="1800" dirty="0"/>
              <a:t>secure the aid of volunteers or persons providing gratuitous services to assist in the </a:t>
            </a:r>
            <a:r>
              <a:rPr lang="en-US" sz="1800" dirty="0" smtClean="0"/>
              <a:t>sale of </a:t>
            </a:r>
            <a:r>
              <a:rPr lang="en-US" sz="1800" dirty="0"/>
              <a:t>Morale, Welfare and Recreation-procured alcoholic beverages</a:t>
            </a:r>
            <a:r>
              <a:rPr lang="en-US" sz="1800" dirty="0" smtClean="0"/>
              <a:t>.”</a:t>
            </a:r>
            <a:endParaRPr lang="en-US" sz="18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1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637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2525" y="258763"/>
            <a:ext cx="5784850" cy="782637"/>
          </a:xfrm>
        </p:spPr>
        <p:txBody>
          <a:bodyPr/>
          <a:lstStyle/>
          <a:p>
            <a:pPr eaLnBrk="1" fontAlgn="auto" hangingPunct="1">
              <a:spcAft>
                <a:spcPts val="0"/>
              </a:spcAft>
              <a:defRPr/>
            </a:pPr>
            <a:r>
              <a:rPr lang="en-US" altLang="en-US" dirty="0" smtClean="0">
                <a:ea typeface="+mj-ea"/>
                <a:cs typeface="+mj-cs"/>
              </a:rPr>
              <a:t>Why Be an NMA?</a:t>
            </a:r>
            <a:endParaRPr lang="en-US" altLang="en-US" dirty="0">
              <a:ea typeface="+mj-ea"/>
              <a:cs typeface="+mj-cs"/>
            </a:endParaRPr>
          </a:p>
        </p:txBody>
      </p:sp>
      <p:sp>
        <p:nvSpPr>
          <p:cNvPr id="17410" name="TextBox 3"/>
          <p:cNvSpPr txBox="1">
            <a:spLocks noChangeArrowheads="1"/>
          </p:cNvSpPr>
          <p:nvPr/>
        </p:nvSpPr>
        <p:spPr bwMode="auto">
          <a:xfrm>
            <a:off x="308920" y="1392578"/>
            <a:ext cx="8421612"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marL="1085850" lvl="1" indent="-342900">
              <a:buFont typeface="Wingdings" panose="05000000000000000000" pitchFamily="2" charset="2"/>
              <a:buChar char="Ø"/>
            </a:pPr>
            <a:r>
              <a:rPr lang="en-US" sz="2000" b="1" dirty="0" smtClean="0">
                <a:solidFill>
                  <a:srgbClr val="000000"/>
                </a:solidFill>
                <a:latin typeface="Times New Roman" panose="02020603050405020304" pitchFamily="18" charset="0"/>
                <a:cs typeface="Times New Roman" panose="02020603050405020304" pitchFamily="18" charset="0"/>
              </a:rPr>
              <a:t>Chapter use of AFSA funds for AFSA-related activities:</a:t>
            </a:r>
          </a:p>
          <a:p>
            <a:pPr marL="342900" indent="-342900">
              <a:buFont typeface="Wingdings" panose="05000000000000000000" pitchFamily="2" charset="2"/>
              <a:buChar char="Ø"/>
            </a:pPr>
            <a:r>
              <a:rPr lang="en-US" sz="1800" b="1" dirty="0" smtClean="0">
                <a:solidFill>
                  <a:srgbClr val="000000"/>
                </a:solidFill>
                <a:latin typeface="Times New Roman" panose="02020603050405020304" pitchFamily="18" charset="0"/>
                <a:cs typeface="Times New Roman" panose="02020603050405020304" pitchFamily="18" charset="0"/>
              </a:rPr>
              <a:t>AFI 34-223</a:t>
            </a:r>
            <a:r>
              <a:rPr lang="en-US" sz="1800" b="1" dirty="0">
                <a:solidFill>
                  <a:srgbClr val="000000"/>
                </a:solidFill>
                <a:latin typeface="Times New Roman" panose="02020603050405020304" pitchFamily="18" charset="0"/>
                <a:cs typeface="Times New Roman" panose="02020603050405020304" pitchFamily="18" charset="0"/>
              </a:rPr>
              <a:t>, Section </a:t>
            </a:r>
            <a:r>
              <a:rPr lang="en-US" sz="1800" b="1" dirty="0" smtClean="0">
                <a:solidFill>
                  <a:srgbClr val="000000"/>
                </a:solidFill>
                <a:latin typeface="Times New Roman" panose="02020603050405020304" pitchFamily="18" charset="0"/>
                <a:cs typeface="Times New Roman" panose="02020603050405020304" pitchFamily="18" charset="0"/>
              </a:rPr>
              <a:t>B10.20.4:  </a:t>
            </a:r>
            <a:r>
              <a:rPr lang="en-US" sz="1800" dirty="0" smtClean="0">
                <a:solidFill>
                  <a:srgbClr val="000000"/>
                </a:solidFill>
                <a:cs typeface="Times New Roman" panose="02020603050405020304" pitchFamily="18" charset="0"/>
              </a:rPr>
              <a:t>“R</a:t>
            </a:r>
            <a:r>
              <a:rPr lang="en-US" sz="1800" dirty="0" smtClean="0">
                <a:solidFill>
                  <a:srgbClr val="000000"/>
                </a:solidFill>
              </a:rPr>
              <a:t>affles </a:t>
            </a:r>
            <a:r>
              <a:rPr lang="en-US" sz="1800" dirty="0">
                <a:solidFill>
                  <a:srgbClr val="000000"/>
                </a:solidFill>
              </a:rPr>
              <a:t>may not be authorized to raise money for an outside cause local or national group, such as local regional or national charities (including the Combined Federal Campaign</a:t>
            </a:r>
            <a:r>
              <a:rPr lang="en-US" sz="1800" dirty="0" smtClean="0">
                <a:solidFill>
                  <a:srgbClr val="000000"/>
                </a:solidFill>
              </a:rPr>
              <a:t>).” </a:t>
            </a:r>
          </a:p>
          <a:p>
            <a:pPr marL="342900" indent="-342900">
              <a:buFont typeface="Wingdings" panose="05000000000000000000" pitchFamily="2" charset="2"/>
              <a:buChar char="Ø"/>
            </a:pPr>
            <a:r>
              <a:rPr lang="en-US" sz="1800" b="1" dirty="0" smtClean="0">
                <a:solidFill>
                  <a:srgbClr val="000000"/>
                </a:solidFill>
                <a:latin typeface="Times New Roman" panose="02020603050405020304" pitchFamily="18" charset="0"/>
                <a:cs typeface="Times New Roman" panose="02020603050405020304" pitchFamily="18" charset="0"/>
              </a:rPr>
              <a:t> AFSA </a:t>
            </a:r>
            <a:r>
              <a:rPr lang="en-US" sz="1800" b="1" dirty="0">
                <a:solidFill>
                  <a:srgbClr val="000000"/>
                </a:solidFill>
                <a:latin typeface="Times New Roman" panose="02020603050405020304" pitchFamily="18" charset="0"/>
                <a:cs typeface="Times New Roman" panose="02020603050405020304" pitchFamily="18" charset="0"/>
              </a:rPr>
              <a:t>Manual 100-4, Principle 7 Section 2:  </a:t>
            </a:r>
            <a:r>
              <a:rPr lang="en-US" sz="1800" dirty="0" smtClean="0">
                <a:solidFill>
                  <a:srgbClr val="000000"/>
                </a:solidFill>
                <a:latin typeface="Times New Roman" panose="02020603050405020304" pitchFamily="18" charset="0"/>
                <a:cs typeface="Times New Roman" panose="02020603050405020304" pitchFamily="18" charset="0"/>
              </a:rPr>
              <a:t>“The </a:t>
            </a:r>
            <a:r>
              <a:rPr lang="en-US" sz="1800" dirty="0">
                <a:solidFill>
                  <a:srgbClr val="000000"/>
                </a:solidFill>
                <a:latin typeface="Times New Roman" panose="02020603050405020304" pitchFamily="18" charset="0"/>
                <a:cs typeface="Times New Roman" panose="02020603050405020304" pitchFamily="18" charset="0"/>
              </a:rPr>
              <a:t>following categories comprise </a:t>
            </a: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accepted uses </a:t>
            </a:r>
            <a:r>
              <a:rPr lang="en-US" sz="1800" dirty="0">
                <a:solidFill>
                  <a:srgbClr val="000000"/>
                </a:solidFill>
                <a:latin typeface="Times New Roman" panose="02020603050405020304" pitchFamily="18" charset="0"/>
                <a:cs typeface="Times New Roman" panose="02020603050405020304" pitchFamily="18" charset="0"/>
              </a:rPr>
              <a:t>of support payment funds</a:t>
            </a:r>
            <a:r>
              <a:rPr lang="en-US" sz="1800" dirty="0" smtClean="0">
                <a:solidFill>
                  <a:srgbClr val="000000"/>
                </a:solidFill>
                <a:latin typeface="Times New Roman" panose="02020603050405020304" pitchFamily="18" charset="0"/>
                <a:cs typeface="Times New Roman" panose="02020603050405020304" pitchFamily="18" charset="0"/>
              </a:rPr>
              <a:t>: 1</a:t>
            </a:r>
            <a:r>
              <a:rPr lang="en-US" sz="1800" dirty="0">
                <a:solidFill>
                  <a:srgbClr val="000000"/>
                </a:solidFill>
                <a:latin typeface="Times New Roman" panose="02020603050405020304" pitchFamily="18" charset="0"/>
                <a:cs typeface="Times New Roman" panose="02020603050405020304" pitchFamily="18" charset="0"/>
              </a:rPr>
              <a:t>) Divisions/Chapters award and </a:t>
            </a:r>
            <a:r>
              <a:rPr lang="en-US" sz="1800" dirty="0" smtClean="0">
                <a:solidFill>
                  <a:srgbClr val="000000"/>
                </a:solidFill>
                <a:latin typeface="Times New Roman" panose="02020603050405020304" pitchFamily="18" charset="0"/>
                <a:cs typeface="Times New Roman" panose="02020603050405020304" pitchFamily="18" charset="0"/>
              </a:rPr>
              <a:t>    </a:t>
            </a: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cs typeface="Times New Roman" panose="02020603050405020304" pitchFamily="18" charset="0"/>
              </a:rPr>
              <a:t>recognition </a:t>
            </a:r>
            <a:r>
              <a:rPr lang="en-US" sz="1800" dirty="0" smtClean="0">
                <a:solidFill>
                  <a:srgbClr val="000000"/>
                </a:solidFill>
                <a:latin typeface="Times New Roman" panose="02020603050405020304" pitchFamily="18" charset="0"/>
                <a:cs typeface="Times New Roman" panose="02020603050405020304" pitchFamily="18" charset="0"/>
              </a:rPr>
              <a:t>programs; 2) Contributions </a:t>
            </a:r>
            <a:r>
              <a:rPr lang="en-US" sz="1800" dirty="0">
                <a:solidFill>
                  <a:srgbClr val="000000"/>
                </a:solidFill>
                <a:latin typeface="Times New Roman" panose="02020603050405020304" pitchFamily="18" charset="0"/>
                <a:cs typeface="Times New Roman" panose="02020603050405020304" pitchFamily="18" charset="0"/>
              </a:rPr>
              <a:t>and donations to functions supporting the </a:t>
            </a:r>
            <a:endParaRPr lang="en-US" sz="1800" dirty="0" smtClean="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Wing </a:t>
            </a:r>
            <a:r>
              <a:rPr lang="en-US" sz="1800" dirty="0">
                <a:solidFill>
                  <a:srgbClr val="000000"/>
                </a:solidFill>
                <a:latin typeface="Times New Roman" panose="02020603050405020304" pitchFamily="18" charset="0"/>
                <a:cs typeface="Times New Roman" panose="02020603050405020304" pitchFamily="18" charset="0"/>
              </a:rPr>
              <a:t>or external </a:t>
            </a:r>
            <a:r>
              <a:rPr lang="en-US" sz="1800" dirty="0" smtClean="0">
                <a:solidFill>
                  <a:srgbClr val="000000"/>
                </a:solidFill>
                <a:latin typeface="Times New Roman" panose="02020603050405020304" pitchFamily="18" charset="0"/>
                <a:cs typeface="Times New Roman" panose="02020603050405020304" pitchFamily="18" charset="0"/>
              </a:rPr>
              <a:t>veteran’s community; 3</a:t>
            </a:r>
            <a:r>
              <a:rPr lang="en-US" sz="1800" dirty="0">
                <a:solidFill>
                  <a:srgbClr val="000000"/>
                </a:solidFill>
                <a:latin typeface="Times New Roman" panose="02020603050405020304" pitchFamily="18" charset="0"/>
                <a:cs typeface="Times New Roman" panose="02020603050405020304" pitchFamily="18" charset="0"/>
              </a:rPr>
              <a:t>) Fund raising </a:t>
            </a:r>
            <a:r>
              <a:rPr lang="en-US" sz="1800" dirty="0" smtClean="0">
                <a:solidFill>
                  <a:srgbClr val="000000"/>
                </a:solidFill>
                <a:latin typeface="Times New Roman" panose="02020603050405020304" pitchFamily="18" charset="0"/>
                <a:cs typeface="Times New Roman" panose="02020603050405020304" pitchFamily="18" charset="0"/>
              </a:rPr>
              <a:t>costs; 4</a:t>
            </a:r>
            <a:r>
              <a:rPr lang="en-US" sz="1800" dirty="0">
                <a:solidFill>
                  <a:srgbClr val="000000"/>
                </a:solidFill>
                <a:latin typeface="Times New Roman" panose="02020603050405020304" pitchFamily="18" charset="0"/>
                <a:cs typeface="Times New Roman" panose="02020603050405020304" pitchFamily="18" charset="0"/>
              </a:rPr>
              <a:t>) Key personnel travel </a:t>
            </a:r>
            <a:endParaRPr lang="en-US" sz="1800" dirty="0" smtClean="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to Division/International conferences</a:t>
            </a:r>
            <a:r>
              <a:rPr lang="en-US" sz="1800" dirty="0">
                <a:solidFill>
                  <a:srgbClr val="000000"/>
                </a:solidFill>
                <a:latin typeface="Times New Roman" panose="02020603050405020304" pitchFamily="18" charset="0"/>
                <a:cs typeface="Times New Roman" panose="02020603050405020304" pitchFamily="18" charset="0"/>
              </a:rPr>
              <a:t>, meetings, events, </a:t>
            </a:r>
            <a:r>
              <a:rPr lang="en-US" sz="1800" dirty="0" smtClean="0">
                <a:solidFill>
                  <a:srgbClr val="000000"/>
                </a:solidFill>
                <a:latin typeface="Times New Roman" panose="02020603050405020304" pitchFamily="18" charset="0"/>
                <a:cs typeface="Times New Roman" panose="02020603050405020304" pitchFamily="18" charset="0"/>
              </a:rPr>
              <a:t>etc.; 5</a:t>
            </a:r>
            <a:r>
              <a:rPr lang="en-US" sz="1800" dirty="0">
                <a:solidFill>
                  <a:srgbClr val="000000"/>
                </a:solidFill>
                <a:latin typeface="Times New Roman" panose="02020603050405020304" pitchFamily="18" charset="0"/>
                <a:cs typeface="Times New Roman" panose="02020603050405020304" pitchFamily="18" charset="0"/>
              </a:rPr>
              <a:t>) Office and </a:t>
            </a:r>
            <a:endParaRPr lang="en-US" sz="1800" dirty="0" smtClean="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administrative supplies; 6</a:t>
            </a:r>
            <a:r>
              <a:rPr lang="en-US" sz="1800" dirty="0">
                <a:solidFill>
                  <a:srgbClr val="000000"/>
                </a:solidFill>
                <a:latin typeface="Times New Roman" panose="02020603050405020304" pitchFamily="18" charset="0"/>
                <a:cs typeface="Times New Roman" panose="02020603050405020304" pitchFamily="18" charset="0"/>
              </a:rPr>
              <a:t>) Divisions/Chapters social events that add value to the </a:t>
            </a:r>
            <a:endParaRPr lang="en-US" sz="1800" dirty="0" smtClean="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Association; 7</a:t>
            </a:r>
            <a:r>
              <a:rPr lang="en-US" sz="1800" dirty="0">
                <a:solidFill>
                  <a:srgbClr val="000000"/>
                </a:solidFill>
                <a:latin typeface="Times New Roman" panose="02020603050405020304" pitchFamily="18" charset="0"/>
                <a:cs typeface="Times New Roman" panose="02020603050405020304" pitchFamily="18" charset="0"/>
              </a:rPr>
              <a:t>) Activities designed to assist in Divisions/Chapters recruiting and </a:t>
            </a:r>
            <a:endParaRPr lang="en-US" sz="1800" dirty="0" smtClean="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retention; 8</a:t>
            </a:r>
            <a:r>
              <a:rPr lang="en-US" sz="1800" dirty="0">
                <a:solidFill>
                  <a:srgbClr val="000000"/>
                </a:solidFill>
                <a:latin typeface="Times New Roman" panose="02020603050405020304" pitchFamily="18" charset="0"/>
                <a:cs typeface="Times New Roman" panose="02020603050405020304" pitchFamily="18" charset="0"/>
              </a:rPr>
              <a:t>) Activities designed to support Divisions/Chapters legislative </a:t>
            </a:r>
            <a:r>
              <a:rPr lang="en-US" sz="1800" dirty="0" smtClean="0">
                <a:solidFill>
                  <a:srgbClr val="000000"/>
                </a:solidFill>
                <a:latin typeface="Times New Roman" panose="02020603050405020304" pitchFamily="18" charset="0"/>
                <a:cs typeface="Times New Roman" panose="02020603050405020304" pitchFamily="18" charset="0"/>
              </a:rPr>
              <a:t>programs</a:t>
            </a:r>
          </a:p>
          <a:p>
            <a:r>
              <a:rPr lang="en-US" sz="1800" dirty="0">
                <a:solidFill>
                  <a:srgbClr val="000000"/>
                </a:solidFill>
                <a:latin typeface="Times New Roman" panose="02020603050405020304" pitchFamily="18" charset="0"/>
                <a:cs typeface="Times New Roman" panose="02020603050405020304" pitchFamily="18" charset="0"/>
              </a:rPr>
              <a:t> </a:t>
            </a:r>
            <a:r>
              <a:rPr lang="en-US" sz="1800" dirty="0" smtClean="0">
                <a:solidFill>
                  <a:srgbClr val="000000"/>
                </a:solidFill>
                <a:latin typeface="Times New Roman" panose="02020603050405020304" pitchFamily="18" charset="0"/>
                <a:cs typeface="Times New Roman" panose="02020603050405020304" pitchFamily="18" charset="0"/>
              </a:rPr>
              <a:t>      9</a:t>
            </a:r>
            <a:r>
              <a:rPr lang="en-US" sz="1800" dirty="0">
                <a:solidFill>
                  <a:srgbClr val="000000"/>
                </a:solidFill>
                <a:latin typeface="Times New Roman" panose="02020603050405020304" pitchFamily="18" charset="0"/>
                <a:cs typeface="Times New Roman" panose="02020603050405020304" pitchFamily="18" charset="0"/>
              </a:rPr>
              <a:t>) Activities designed to enhance Divisions/Chapters communications to include</a:t>
            </a:r>
          </a:p>
          <a:p>
            <a:r>
              <a:rPr lang="en-US" sz="1800" dirty="0" smtClean="0">
                <a:solidFill>
                  <a:srgbClr val="000000"/>
                </a:solidFill>
                <a:latin typeface="Times New Roman" panose="02020603050405020304" pitchFamily="18" charset="0"/>
                <a:cs typeface="Times New Roman" panose="02020603050405020304" pitchFamily="18" charset="0"/>
              </a:rPr>
              <a:t>       newsletters</a:t>
            </a:r>
            <a:r>
              <a:rPr lang="en-US" sz="1800" dirty="0">
                <a:solidFill>
                  <a:srgbClr val="000000"/>
                </a:solidFill>
                <a:latin typeface="Times New Roman" panose="02020603050405020304" pitchFamily="18" charset="0"/>
                <a:cs typeface="Times New Roman" panose="02020603050405020304" pitchFamily="18" charset="0"/>
              </a:rPr>
              <a:t>, websites, social media, etc</a:t>
            </a:r>
            <a:r>
              <a:rPr lang="en-US" sz="1800" dirty="0" smtClean="0">
                <a:solidFill>
                  <a:srgbClr val="000000"/>
                </a:solidFill>
                <a:latin typeface="Times New Roman" panose="02020603050405020304" pitchFamily="18" charset="0"/>
                <a:cs typeface="Times New Roman" panose="02020603050405020304" pitchFamily="18" charset="0"/>
              </a:rPr>
              <a:t>.”</a:t>
            </a:r>
            <a:endParaRPr lang="en-US" sz="180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811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AFSA_PPT_Template01</Template>
  <TotalTime>5738</TotalTime>
  <Words>2148</Words>
  <Application>Microsoft Office PowerPoint</Application>
  <PresentationFormat>On-screen Show (4:3)</PresentationFormat>
  <Paragraphs>201</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PowerPoint Presentation</vt:lpstr>
      <vt:lpstr>What is AFSA?</vt:lpstr>
      <vt:lpstr>What is AFSA?</vt:lpstr>
      <vt:lpstr>AFSA Manuals &amp; Reports</vt:lpstr>
      <vt:lpstr>PO vs. NMA (AFSA)</vt:lpstr>
      <vt:lpstr>PO Defined</vt:lpstr>
      <vt:lpstr>Why Be an NMA?</vt:lpstr>
      <vt:lpstr>Why Be an NMA?</vt:lpstr>
      <vt:lpstr>Why Be an NMA?</vt:lpstr>
      <vt:lpstr>Private Org vs. NMA</vt:lpstr>
      <vt:lpstr>Where We Were</vt:lpstr>
      <vt:lpstr>Where We Were</vt:lpstr>
      <vt:lpstr>Where We Are</vt:lpstr>
      <vt:lpstr>Where We Are</vt:lpstr>
      <vt:lpstr>Supporting Documents www.hqafsa.org  (Member Login, Chapter EPA)</vt:lpstr>
      <vt:lpstr>How to Affiliate as an NMA</vt:lpstr>
      <vt:lpstr>Pro Tips</vt:lpstr>
      <vt:lpstr>Where You Are</vt:lpstr>
      <vt:lpstr>QUESTIONS</vt:lpstr>
    </vt:vector>
  </TitlesOfParts>
  <Company>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Stevenson, Mark</dc:creator>
  <cp:lastModifiedBy>Kevin</cp:lastModifiedBy>
  <cp:revision>182</cp:revision>
  <cp:lastPrinted>2017-01-26T18:34:34Z</cp:lastPrinted>
  <dcterms:created xsi:type="dcterms:W3CDTF">2016-01-07T13:12:26Z</dcterms:created>
  <dcterms:modified xsi:type="dcterms:W3CDTF">2021-03-22T22:21:51Z</dcterms:modified>
</cp:coreProperties>
</file>